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60" r:id="rId4"/>
    <p:sldId id="263" r:id="rId5"/>
    <p:sldId id="261" r:id="rId6"/>
    <p:sldId id="262" r:id="rId7"/>
    <p:sldId id="264" r:id="rId8"/>
    <p:sldId id="270" r:id="rId9"/>
    <p:sldId id="266"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647" autoAdjust="0"/>
  </p:normalViewPr>
  <p:slideViewPr>
    <p:cSldViewPr snapToGrid="0">
      <p:cViewPr>
        <p:scale>
          <a:sx n="63" d="100"/>
          <a:sy n="63" d="100"/>
        </p:scale>
        <p:origin x="1588"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2D195C-F30B-44BC-8D17-B1B305424A30}" type="datetimeFigureOut">
              <a:rPr lang="en-US" smtClean="0"/>
              <a:t>6/3/2023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04E03A-E063-47A0-A8DE-70EDC992C900}" type="slidenum">
              <a:rPr lang="en-US" smtClean="0"/>
              <a:t>‹#›</a:t>
            </a:fld>
            <a:endParaRPr lang="en-US"/>
          </a:p>
        </p:txBody>
      </p:sp>
    </p:spTree>
    <p:extLst>
      <p:ext uri="{BB962C8B-B14F-4D97-AF65-F5344CB8AC3E}">
        <p14:creationId xmlns:p14="http://schemas.microsoft.com/office/powerpoint/2010/main" val="3851642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intended for the principal and administration team at White Bear Lake Area High School. My name is Alyssa Weber. It is my 8</a:t>
            </a:r>
            <a:r>
              <a:rPr lang="en-US" baseline="30000" dirty="0"/>
              <a:t>th</a:t>
            </a:r>
            <a:r>
              <a:rPr lang="en-US" dirty="0"/>
              <a:t> year teaching mathematics in the district and I have also prepared this data science report. </a:t>
            </a:r>
          </a:p>
          <a:p>
            <a:endParaRPr lang="en-US" dirty="0"/>
          </a:p>
          <a:p>
            <a:r>
              <a:rPr lang="en-US" dirty="0"/>
              <a:t>Today I will present to you a model that can predict the social-emotional composite scores of our students with the hopes of earlier identification of students that need support. </a:t>
            </a:r>
          </a:p>
        </p:txBody>
      </p:sp>
      <p:sp>
        <p:nvSpPr>
          <p:cNvPr id="4" name="Slide Number Placeholder 3"/>
          <p:cNvSpPr>
            <a:spLocks noGrp="1"/>
          </p:cNvSpPr>
          <p:nvPr>
            <p:ph type="sldNum" sz="quarter" idx="5"/>
          </p:nvPr>
        </p:nvSpPr>
        <p:spPr/>
        <p:txBody>
          <a:bodyPr/>
          <a:lstStyle/>
          <a:p>
            <a:fld id="{C704E03A-E063-47A0-A8DE-70EDC992C900}" type="slidenum">
              <a:rPr lang="en-US" smtClean="0"/>
              <a:t>1</a:t>
            </a:fld>
            <a:endParaRPr lang="en-US"/>
          </a:p>
        </p:txBody>
      </p:sp>
    </p:spTree>
    <p:extLst>
      <p:ext uri="{BB962C8B-B14F-4D97-AF65-F5344CB8AC3E}">
        <p14:creationId xmlns:p14="http://schemas.microsoft.com/office/powerpoint/2010/main" val="860294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by the administration team for the 2022-2023 school year</a:t>
            </a:r>
          </a:p>
        </p:txBody>
      </p:sp>
      <p:sp>
        <p:nvSpPr>
          <p:cNvPr id="4" name="Slide Number Placeholder 3"/>
          <p:cNvSpPr>
            <a:spLocks noGrp="1"/>
          </p:cNvSpPr>
          <p:nvPr>
            <p:ph type="sldNum" sz="quarter" idx="5"/>
          </p:nvPr>
        </p:nvSpPr>
        <p:spPr/>
        <p:txBody>
          <a:bodyPr/>
          <a:lstStyle/>
          <a:p>
            <a:fld id="{C704E03A-E063-47A0-A8DE-70EDC992C900}" type="slidenum">
              <a:rPr lang="en-US" smtClean="0"/>
              <a:t>2</a:t>
            </a:fld>
            <a:endParaRPr lang="en-US"/>
          </a:p>
        </p:txBody>
      </p:sp>
    </p:spTree>
    <p:extLst>
      <p:ext uri="{BB962C8B-B14F-4D97-AF65-F5344CB8AC3E}">
        <p14:creationId xmlns:p14="http://schemas.microsoft.com/office/powerpoint/2010/main" val="3659524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collect data on student mental health, the district has partnered with a company called Aperture Education. One of the tools available to us is the Dessa Survey which askes students multiple questions about their social skills including Self-Awareness, Self-Management, Social-Awareness, Relationship skills, Goal-Directed Behavior, Personal Responsibility, Decision Making, and Optimistic Thinking. </a:t>
            </a:r>
          </a:p>
          <a:p>
            <a:endParaRPr lang="en-US" dirty="0"/>
          </a:p>
          <a:p>
            <a:r>
              <a:rPr lang="en-US" dirty="0"/>
              <a:t>It compiles all of the self-reported answers into a Social Emotional Composite Score. These scores are then grouped into 3 categories… Needs Support, Typical, and Strength. The results provide invaluable data for our staff, but it presents two major problems. #1 the first round of surveys are not conducted until late November. At this point, we have already lost nearly 3 months of intervention time. # Two not every student takes the survey. Creating a model that can predict SEC scores before we gain access will help us identify at </a:t>
            </a:r>
            <a:r>
              <a:rPr lang="en-US" dirty="0" err="1"/>
              <a:t>rish</a:t>
            </a:r>
            <a:r>
              <a:rPr lang="en-US" dirty="0"/>
              <a:t> students sooner in the year so that we can begin interventions right away.  </a:t>
            </a:r>
          </a:p>
        </p:txBody>
      </p:sp>
      <p:sp>
        <p:nvSpPr>
          <p:cNvPr id="4" name="Slide Number Placeholder 3"/>
          <p:cNvSpPr>
            <a:spLocks noGrp="1"/>
          </p:cNvSpPr>
          <p:nvPr>
            <p:ph type="sldNum" sz="quarter" idx="5"/>
          </p:nvPr>
        </p:nvSpPr>
        <p:spPr/>
        <p:txBody>
          <a:bodyPr/>
          <a:lstStyle/>
          <a:p>
            <a:fld id="{C704E03A-E063-47A0-A8DE-70EDC992C900}" type="slidenum">
              <a:rPr lang="en-US" smtClean="0"/>
              <a:t>3</a:t>
            </a:fld>
            <a:endParaRPr lang="en-US"/>
          </a:p>
        </p:txBody>
      </p:sp>
    </p:spTree>
    <p:extLst>
      <p:ext uri="{BB962C8B-B14F-4D97-AF65-F5344CB8AC3E}">
        <p14:creationId xmlns:p14="http://schemas.microsoft.com/office/powerpoint/2010/main" val="834216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This project would directly support the students at White Bear Lake High School. Administrators, support staff, and educators are presently using data reactively, rather than proactively, to target students in need of support mid-year. </a:t>
            </a:r>
            <a:endParaRPr lang="en-US" dirty="0"/>
          </a:p>
        </p:txBody>
      </p:sp>
      <p:sp>
        <p:nvSpPr>
          <p:cNvPr id="4" name="Slide Number Placeholder 3"/>
          <p:cNvSpPr>
            <a:spLocks noGrp="1"/>
          </p:cNvSpPr>
          <p:nvPr>
            <p:ph type="sldNum" sz="quarter" idx="5"/>
          </p:nvPr>
        </p:nvSpPr>
        <p:spPr/>
        <p:txBody>
          <a:bodyPr/>
          <a:lstStyle/>
          <a:p>
            <a:fld id="{C704E03A-E063-47A0-A8DE-70EDC992C900}" type="slidenum">
              <a:rPr lang="en-US" smtClean="0"/>
              <a:t>4</a:t>
            </a:fld>
            <a:endParaRPr lang="en-US"/>
          </a:p>
        </p:txBody>
      </p:sp>
    </p:spTree>
    <p:extLst>
      <p:ext uri="{BB962C8B-B14F-4D97-AF65-F5344CB8AC3E}">
        <p14:creationId xmlns:p14="http://schemas.microsoft.com/office/powerpoint/2010/main" val="3502612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Times New Roman" panose="02020603050405020304" pitchFamily="18" charset="0"/>
                <a:ea typeface="Calibri" panose="020F0502020204030204" pitchFamily="34" charset="0"/>
              </a:rPr>
              <a:t>Data for this analysis has been put together by the director of teaching and learning who is also a part of the research, evaluation, and assessment team. The data includes grade level, gender, resolved race/ethnicity, zip code, home language, special education tags, 504 support tags, English language learner tags, total college credits taken and the latest date in which they were taken. It also includes the target variable of fall SEC (Social-Emotional Composite) scores</a:t>
            </a:r>
            <a:endParaRPr lang="en-US" dirty="0"/>
          </a:p>
        </p:txBody>
      </p:sp>
      <p:sp>
        <p:nvSpPr>
          <p:cNvPr id="4" name="Slide Number Placeholder 3"/>
          <p:cNvSpPr>
            <a:spLocks noGrp="1"/>
          </p:cNvSpPr>
          <p:nvPr>
            <p:ph type="sldNum" sz="quarter" idx="5"/>
          </p:nvPr>
        </p:nvSpPr>
        <p:spPr/>
        <p:txBody>
          <a:bodyPr/>
          <a:lstStyle/>
          <a:p>
            <a:fld id="{C704E03A-E063-47A0-A8DE-70EDC992C900}" type="slidenum">
              <a:rPr lang="en-US" smtClean="0"/>
              <a:t>5</a:t>
            </a:fld>
            <a:endParaRPr lang="en-US"/>
          </a:p>
        </p:txBody>
      </p:sp>
    </p:spTree>
    <p:extLst>
      <p:ext uri="{BB962C8B-B14F-4D97-AF65-F5344CB8AC3E}">
        <p14:creationId xmlns:p14="http://schemas.microsoft.com/office/powerpoint/2010/main" val="2289838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took a minute to visualize some of the numerical and categorical features that were included in the original data set to make sure that there were no outliers present and that the sub categories had enough weight. In the upper left corner, I found that GPA scores ranged from 0-4.5 with many low outliers. I decided to keep this feature as the outliers are true reflections of student’s current progress even though they are low. Moving to the right you will see 4 categorical features. Grade, Race, and Sped tags all had enough data points in each of the sub categories to potentially be meaningful in our model. Home Language on the other hand consisted of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93% of students who spoke English at home. 23 other subgroups had counts of less than five, making this feature not reliable for a test/training split.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the bottom left corner is the spread of composite scores. Notice there are two upper outliers. We should be a little bit wary that these students went through the survey quickly and self assessed themselves with very high ratings. However I let them be since we will ultimately be trying to predict students who need support based on their reflections of needing support.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Lastly, not shown on the slides, there were a few other features in which the data was mostly incomplete. Therefore, these features were deleted from the model.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704E03A-E063-47A0-A8DE-70EDC992C900}" type="slidenum">
              <a:rPr lang="en-US" smtClean="0"/>
              <a:t>6</a:t>
            </a:fld>
            <a:endParaRPr lang="en-US"/>
          </a:p>
        </p:txBody>
      </p:sp>
    </p:spTree>
    <p:extLst>
      <p:ext uri="{BB962C8B-B14F-4D97-AF65-F5344CB8AC3E}">
        <p14:creationId xmlns:p14="http://schemas.microsoft.com/office/powerpoint/2010/main" val="4201058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4E03A-E063-47A0-A8DE-70EDC992C900}" type="slidenum">
              <a:rPr lang="en-US" smtClean="0"/>
              <a:t>12</a:t>
            </a:fld>
            <a:endParaRPr lang="en-US"/>
          </a:p>
        </p:txBody>
      </p:sp>
    </p:spTree>
    <p:extLst>
      <p:ext uri="{BB962C8B-B14F-4D97-AF65-F5344CB8AC3E}">
        <p14:creationId xmlns:p14="http://schemas.microsoft.com/office/powerpoint/2010/main" val="46007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EF330-D24D-046F-BCDB-E57FE7D587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411786-6893-8717-5EE9-141233D10B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E01478-47DD-7AAA-E867-D4E49EF3161E}"/>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8F403D60-05A0-4341-25A9-099963605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691F44-076F-B176-955A-3A884DEFD3D0}"/>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3935903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C51E8-7D30-5F94-113D-8B4DACED14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8C79DF-4DA5-E3C2-BBD5-FA5A7F97E6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175AD-ACB2-B592-5D24-C8CEE16F3CD5}"/>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4F510CCD-8D5F-1EFF-CEFB-273999FDE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3DD428-52B4-E6EB-BE3B-83C139F07243}"/>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2357729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093B32-C3E2-3524-D939-B0BB1D3374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51F876A-48B0-0588-57C3-3E08A4CD52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E87D4A-A869-5246-7911-426485FC7ED2}"/>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38772AF5-2736-9609-3EEF-20D6419C2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29D170-16FB-B3A6-5693-9AE314013FF7}"/>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1982456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7C694-D760-2BD3-C36C-451D132508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1B3E9D-2FD3-E1C5-C166-366782CE15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F8BD05-BC6F-C725-07C6-C494F488EFCD}"/>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720EADC5-E9E9-6892-1482-783BC7C9C2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252A4-298F-1502-1A10-1C72C9C14D41}"/>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59988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D71FF-4407-7D5C-F385-5335EEAE81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FEE629-CF08-A797-67D9-50F7D6010D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F847FD-214F-0940-8AA3-03906AFE2BF8}"/>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0A9BA601-CC91-8A87-CC8B-A42CF244D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BA5F00-9DE4-4F54-02D3-55C6E38F79B1}"/>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2970357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B56F6-4D66-DA5B-6C8D-5476C65B62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C1A02-46DB-CF48-3E37-D69CB7AB55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F39AFB-426C-539E-D63F-891812C6D9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A4E3FB-11ED-C639-7711-106C261FB5FC}"/>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6" name="Footer Placeholder 5">
            <a:extLst>
              <a:ext uri="{FF2B5EF4-FFF2-40B4-BE49-F238E27FC236}">
                <a16:creationId xmlns:a16="http://schemas.microsoft.com/office/drawing/2014/main" id="{44E0CF27-5EEE-6B9F-8FFC-62C53DB0EB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6F7E96-E740-7B00-8C37-D8D18288E20A}"/>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1095986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9614A-AB67-B46F-7DAC-4497FDBEC4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936232-5924-8D7C-EBE7-D614421C08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16F1F5-B846-FA95-1147-C019B1268B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596122-FB32-FBA2-61FC-F3A52E26BB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710D42-6990-2AA8-FD2A-4C5C6552CF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FBC95-1587-55F6-20BB-084DF943E195}"/>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8" name="Footer Placeholder 7">
            <a:extLst>
              <a:ext uri="{FF2B5EF4-FFF2-40B4-BE49-F238E27FC236}">
                <a16:creationId xmlns:a16="http://schemas.microsoft.com/office/drawing/2014/main" id="{153DC280-5F2A-52EA-79B1-F988346DA4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58FE60-093D-7FED-4062-B932AFFC8695}"/>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923269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0BD39-2EEC-1FC1-8AFE-77A7B4A99D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B19537-EE79-D5E7-33E3-812B3B40189C}"/>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4" name="Footer Placeholder 3">
            <a:extLst>
              <a:ext uri="{FF2B5EF4-FFF2-40B4-BE49-F238E27FC236}">
                <a16:creationId xmlns:a16="http://schemas.microsoft.com/office/drawing/2014/main" id="{2BDE1066-A455-5BFE-123E-9A599B200F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AC3605-2658-1F79-9BD9-AB7EFC73954A}"/>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3213078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B67673-5733-D96C-E532-739C5F6DB0FD}"/>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3" name="Footer Placeholder 2">
            <a:extLst>
              <a:ext uri="{FF2B5EF4-FFF2-40B4-BE49-F238E27FC236}">
                <a16:creationId xmlns:a16="http://schemas.microsoft.com/office/drawing/2014/main" id="{AA1B4096-8269-B2A9-BBE2-325C221635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DC278C-2229-FC1A-DF0D-98670EED7388}"/>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1407552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5CC6F-7E18-74E5-2C70-50A84B7E6F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47A31C-7845-5B5C-CF9A-57617FA509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26DAEA-2F77-62A0-6017-029534BE10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45B720-2CEA-0D9C-622C-A4462E2983CD}"/>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6" name="Footer Placeholder 5">
            <a:extLst>
              <a:ext uri="{FF2B5EF4-FFF2-40B4-BE49-F238E27FC236}">
                <a16:creationId xmlns:a16="http://schemas.microsoft.com/office/drawing/2014/main" id="{17595A1B-EA29-A59F-D4E7-EF6AF6EF3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8A67FF-F436-A970-F5A0-8A3017BC4557}"/>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2518960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3F23-53DC-D905-49F4-A9ECFD1281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B0D30C-5281-637D-4C7C-430F47AAEC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F4041C-66A9-E68D-648B-1987ACD7FD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4A6A09-9E9C-1C02-C8CF-6ADA977DE167}"/>
              </a:ext>
            </a:extLst>
          </p:cNvPr>
          <p:cNvSpPr>
            <a:spLocks noGrp="1"/>
          </p:cNvSpPr>
          <p:nvPr>
            <p:ph type="dt" sz="half" idx="10"/>
          </p:nvPr>
        </p:nvSpPr>
        <p:spPr/>
        <p:txBody>
          <a:bodyPr/>
          <a:lstStyle/>
          <a:p>
            <a:fld id="{35E55D7A-8878-45B9-8252-77BBD13688C5}" type="datetimeFigureOut">
              <a:rPr lang="en-US" smtClean="0"/>
              <a:t>6/3/2023</a:t>
            </a:fld>
            <a:endParaRPr lang="en-US"/>
          </a:p>
        </p:txBody>
      </p:sp>
      <p:sp>
        <p:nvSpPr>
          <p:cNvPr id="6" name="Footer Placeholder 5">
            <a:extLst>
              <a:ext uri="{FF2B5EF4-FFF2-40B4-BE49-F238E27FC236}">
                <a16:creationId xmlns:a16="http://schemas.microsoft.com/office/drawing/2014/main" id="{D726C1F7-7691-8C0A-1FA8-E792C06A58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EBBF81-AACB-02D2-6B8D-AE72BE241AC9}"/>
              </a:ext>
            </a:extLst>
          </p:cNvPr>
          <p:cNvSpPr>
            <a:spLocks noGrp="1"/>
          </p:cNvSpPr>
          <p:nvPr>
            <p:ph type="sldNum" sz="quarter" idx="12"/>
          </p:nvPr>
        </p:nvSpPr>
        <p:spPr/>
        <p:txBody>
          <a:bodyPr/>
          <a:lstStyle/>
          <a:p>
            <a:fld id="{304EB3CA-FD6B-421F-8D30-B3F80E81C8FC}" type="slidenum">
              <a:rPr lang="en-US" smtClean="0"/>
              <a:t>‹#›</a:t>
            </a:fld>
            <a:endParaRPr lang="en-US"/>
          </a:p>
        </p:txBody>
      </p:sp>
    </p:spTree>
    <p:extLst>
      <p:ext uri="{BB962C8B-B14F-4D97-AF65-F5344CB8AC3E}">
        <p14:creationId xmlns:p14="http://schemas.microsoft.com/office/powerpoint/2010/main" val="1625767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C633CA-7EEF-0ED8-2FF8-DA80B61E35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339AEA-6EF2-4E46-8732-44813E6CA1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10021E-AC30-B38E-C8C0-35D67BED9E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E55D7A-8878-45B9-8252-77BBD13688C5}" type="datetimeFigureOut">
              <a:rPr lang="en-US" smtClean="0"/>
              <a:t>6/3/2023</a:t>
            </a:fld>
            <a:endParaRPr lang="en-US"/>
          </a:p>
        </p:txBody>
      </p:sp>
      <p:sp>
        <p:nvSpPr>
          <p:cNvPr id="5" name="Footer Placeholder 4">
            <a:extLst>
              <a:ext uri="{FF2B5EF4-FFF2-40B4-BE49-F238E27FC236}">
                <a16:creationId xmlns:a16="http://schemas.microsoft.com/office/drawing/2014/main" id="{A675DDA9-FE42-46FB-966D-F1C88922A2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61167C0-02A3-B665-2399-C08262B92A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4EB3CA-FD6B-421F-8D30-B3F80E81C8FC}" type="slidenum">
              <a:rPr lang="en-US" smtClean="0"/>
              <a:t>‹#›</a:t>
            </a:fld>
            <a:endParaRPr lang="en-US"/>
          </a:p>
        </p:txBody>
      </p:sp>
    </p:spTree>
    <p:extLst>
      <p:ext uri="{BB962C8B-B14F-4D97-AF65-F5344CB8AC3E}">
        <p14:creationId xmlns:p14="http://schemas.microsoft.com/office/powerpoint/2010/main" val="644303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hyperlink" Target="https://apertureed.com/9-12-student-porta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ncbi.nlm.nih.gov/pmc/articles/PMC7590912/" TargetMode="External"/><Relationship Id="rId4" Type="http://schemas.openxmlformats.org/officeDocument/2006/relationships/hyperlink" Target="https://www.cdc.gov/healthyyouth/data/yrbs/yrbs_data_summary_and_trends.htm"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CAEFDE-1A8C-5F82-F51C-19FA0149FC3F}"/>
              </a:ext>
            </a:extLst>
          </p:cNvPr>
          <p:cNvSpPr>
            <a:spLocks noGrp="1"/>
          </p:cNvSpPr>
          <p:nvPr>
            <p:ph type="ctrTitle"/>
          </p:nvPr>
        </p:nvSpPr>
        <p:spPr>
          <a:xfrm>
            <a:off x="762001" y="2046986"/>
            <a:ext cx="10667997" cy="2764028"/>
          </a:xfrm>
        </p:spPr>
        <p:txBody>
          <a:bodyPr anchor="ctr">
            <a:normAutofit/>
          </a:bodyPr>
          <a:lstStyle/>
          <a:p>
            <a:r>
              <a:rPr lang="en-US" sz="4500" dirty="0"/>
              <a:t>Predicting Social-Emotional Composite Scores</a:t>
            </a:r>
            <a:br>
              <a:rPr lang="en-US" sz="4500" dirty="0"/>
            </a:br>
            <a:r>
              <a:rPr lang="en-US" sz="4500" dirty="0"/>
              <a:t>White Bear Lake Area Secondary Schools</a:t>
            </a:r>
          </a:p>
        </p:txBody>
      </p:sp>
      <p:sp>
        <p:nvSpPr>
          <p:cNvPr id="3" name="Subtitle 2">
            <a:extLst>
              <a:ext uri="{FF2B5EF4-FFF2-40B4-BE49-F238E27FC236}">
                <a16:creationId xmlns:a16="http://schemas.microsoft.com/office/drawing/2014/main" id="{7708A54A-7EE5-66A8-2549-ACF0F4A78987}"/>
              </a:ext>
            </a:extLst>
          </p:cNvPr>
          <p:cNvSpPr>
            <a:spLocks noGrp="1"/>
          </p:cNvSpPr>
          <p:nvPr>
            <p:ph type="subTitle" idx="1"/>
          </p:nvPr>
        </p:nvSpPr>
        <p:spPr>
          <a:xfrm>
            <a:off x="1966912" y="5645150"/>
            <a:ext cx="8258176" cy="631825"/>
          </a:xfrm>
        </p:spPr>
        <p:txBody>
          <a:bodyPr anchor="ctr">
            <a:normAutofit/>
          </a:bodyPr>
          <a:lstStyle/>
          <a:p>
            <a:r>
              <a:rPr lang="en-US" sz="1500"/>
              <a:t>Created and presented by: </a:t>
            </a:r>
          </a:p>
          <a:p>
            <a:r>
              <a:rPr lang="en-US" sz="1500"/>
              <a:t>Alyssa Weber</a:t>
            </a:r>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8" name="Audio 77">
            <a:hlinkClick r:id="" action="ppaction://media"/>
            <a:extLst>
              <a:ext uri="{FF2B5EF4-FFF2-40B4-BE49-F238E27FC236}">
                <a16:creationId xmlns:a16="http://schemas.microsoft.com/office/drawing/2014/main" id="{818F16FF-07D1-F369-0078-576755D294F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5485870"/>
      </p:ext>
    </p:extLst>
  </p:cSld>
  <p:clrMapOvr>
    <a:masterClrMapping/>
  </p:clrMapOvr>
  <mc:AlternateContent xmlns:mc="http://schemas.openxmlformats.org/markup-compatibility/2006">
    <mc:Choice xmlns:p14="http://schemas.microsoft.com/office/powerpoint/2010/main" Requires="p14">
      <p:transition spd="slow" p14:dur="2000" advTm="21573"/>
    </mc:Choice>
    <mc:Fallback>
      <p:transition spd="slow" advTm="21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BEF4C-87DC-1381-0047-EAD8A914FD73}"/>
              </a:ext>
            </a:extLst>
          </p:cNvPr>
          <p:cNvSpPr>
            <a:spLocks noGrp="1"/>
          </p:cNvSpPr>
          <p:nvPr>
            <p:ph type="title"/>
          </p:nvPr>
        </p:nvSpPr>
        <p:spPr/>
        <p:txBody>
          <a:bodyPr/>
          <a:lstStyle/>
          <a:p>
            <a:r>
              <a:rPr lang="en-US" dirty="0"/>
              <a:t>Logistic Model</a:t>
            </a:r>
          </a:p>
        </p:txBody>
      </p:sp>
      <p:pic>
        <p:nvPicPr>
          <p:cNvPr id="3" name="Picture 2" descr="A picture containing text, screenshot, diagram, design&#10;&#10;Description automatically generated">
            <a:extLst>
              <a:ext uri="{FF2B5EF4-FFF2-40B4-BE49-F238E27FC236}">
                <a16:creationId xmlns:a16="http://schemas.microsoft.com/office/drawing/2014/main" id="{CFEF2A1C-F9FC-6A9A-E5D5-36EA60060735}"/>
              </a:ext>
            </a:extLst>
          </p:cNvPr>
          <p:cNvPicPr>
            <a:picLocks noChangeAspect="1"/>
          </p:cNvPicPr>
          <p:nvPr/>
        </p:nvPicPr>
        <p:blipFill>
          <a:blip r:embed="rId4"/>
          <a:stretch>
            <a:fillRect/>
          </a:stretch>
        </p:blipFill>
        <p:spPr>
          <a:xfrm>
            <a:off x="4431674" y="190501"/>
            <a:ext cx="7760326" cy="6667499"/>
          </a:xfrm>
          <a:prstGeom prst="rect">
            <a:avLst/>
          </a:prstGeom>
        </p:spPr>
      </p:pic>
      <p:sp>
        <p:nvSpPr>
          <p:cNvPr id="4" name="Content Placeholder 2">
            <a:extLst>
              <a:ext uri="{FF2B5EF4-FFF2-40B4-BE49-F238E27FC236}">
                <a16:creationId xmlns:a16="http://schemas.microsoft.com/office/drawing/2014/main" id="{C60BBC64-8F98-470D-2E1C-3970723D6CD4}"/>
              </a:ext>
            </a:extLst>
          </p:cNvPr>
          <p:cNvSpPr txBox="1">
            <a:spLocks/>
          </p:cNvSpPr>
          <p:nvPr/>
        </p:nvSpPr>
        <p:spPr>
          <a:xfrm>
            <a:off x="838200" y="3102768"/>
            <a:ext cx="3200400" cy="11715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Total Observations  </a:t>
            </a:r>
          </a:p>
          <a:p>
            <a:pPr marL="0" indent="0" algn="ctr">
              <a:buFont typeface="Arial" panose="020B0604020202020204" pitchFamily="34" charset="0"/>
              <a:buNone/>
            </a:pPr>
            <a:r>
              <a:rPr lang="en-US" dirty="0"/>
              <a:t>294</a:t>
            </a:r>
          </a:p>
        </p:txBody>
      </p:sp>
      <p:sp>
        <p:nvSpPr>
          <p:cNvPr id="7" name="TextBox 6">
            <a:extLst>
              <a:ext uri="{FF2B5EF4-FFF2-40B4-BE49-F238E27FC236}">
                <a16:creationId xmlns:a16="http://schemas.microsoft.com/office/drawing/2014/main" id="{1FD618A0-0D9F-5290-91CB-2D1452C2565A}"/>
              </a:ext>
            </a:extLst>
          </p:cNvPr>
          <p:cNvSpPr txBox="1"/>
          <p:nvPr/>
        </p:nvSpPr>
        <p:spPr>
          <a:xfrm>
            <a:off x="8064500" y="2273121"/>
            <a:ext cx="2451100" cy="1200329"/>
          </a:xfrm>
          <a:prstGeom prst="rect">
            <a:avLst/>
          </a:prstGeom>
          <a:solidFill>
            <a:schemeClr val="accent2">
              <a:lumMod val="20000"/>
              <a:lumOff val="80000"/>
            </a:schemeClr>
          </a:solidFill>
        </p:spPr>
        <p:txBody>
          <a:bodyPr wrap="square" rtlCol="0">
            <a:spAutoFit/>
          </a:bodyPr>
          <a:lstStyle/>
          <a:p>
            <a:pPr algn="ctr"/>
            <a:r>
              <a:rPr lang="en-US" dirty="0"/>
              <a:t>Inaccurate Prediction:</a:t>
            </a:r>
          </a:p>
          <a:p>
            <a:pPr algn="ctr"/>
            <a:r>
              <a:rPr lang="en-US" dirty="0"/>
              <a:t>Predicted to need support, when in fact they do not</a:t>
            </a:r>
          </a:p>
        </p:txBody>
      </p:sp>
      <p:sp>
        <p:nvSpPr>
          <p:cNvPr id="8" name="TextBox 7">
            <a:extLst>
              <a:ext uri="{FF2B5EF4-FFF2-40B4-BE49-F238E27FC236}">
                <a16:creationId xmlns:a16="http://schemas.microsoft.com/office/drawing/2014/main" id="{3F754034-B2F9-B18A-67A8-A8C5F6C54CD3}"/>
              </a:ext>
            </a:extLst>
          </p:cNvPr>
          <p:cNvSpPr txBox="1"/>
          <p:nvPr/>
        </p:nvSpPr>
        <p:spPr>
          <a:xfrm>
            <a:off x="5308600" y="5067299"/>
            <a:ext cx="2451100" cy="1200329"/>
          </a:xfrm>
          <a:prstGeom prst="rect">
            <a:avLst/>
          </a:prstGeom>
          <a:solidFill>
            <a:schemeClr val="accent2">
              <a:lumMod val="20000"/>
              <a:lumOff val="80000"/>
            </a:schemeClr>
          </a:solidFill>
        </p:spPr>
        <p:txBody>
          <a:bodyPr wrap="square" rtlCol="0">
            <a:spAutoFit/>
          </a:bodyPr>
          <a:lstStyle/>
          <a:p>
            <a:pPr algn="ctr"/>
            <a:r>
              <a:rPr lang="en-US" dirty="0"/>
              <a:t>Inaccurate Prediction:</a:t>
            </a:r>
          </a:p>
          <a:p>
            <a:pPr algn="ctr"/>
            <a:r>
              <a:rPr lang="en-US" dirty="0"/>
              <a:t>Predicted to not need support, when in fact they do</a:t>
            </a:r>
          </a:p>
        </p:txBody>
      </p:sp>
      <p:pic>
        <p:nvPicPr>
          <p:cNvPr id="65" name="Audio 64">
            <a:hlinkClick r:id="" action="ppaction://media"/>
            <a:extLst>
              <a:ext uri="{FF2B5EF4-FFF2-40B4-BE49-F238E27FC236}">
                <a16:creationId xmlns:a16="http://schemas.microsoft.com/office/drawing/2014/main" id="{23E10B12-B7D6-4C90-E7CF-CA8B6E1A97A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43814846"/>
      </p:ext>
    </p:extLst>
  </p:cSld>
  <p:clrMapOvr>
    <a:masterClrMapping/>
  </p:clrMapOvr>
  <mc:AlternateContent xmlns:mc="http://schemas.openxmlformats.org/markup-compatibility/2006">
    <mc:Choice xmlns:p14="http://schemas.microsoft.com/office/powerpoint/2010/main" Requires="p14">
      <p:transition spd="slow" p14:dur="2000" advTm="163174"/>
    </mc:Choice>
    <mc:Fallback>
      <p:transition spd="slow" advTm="163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341AC35-E5E3-EB11-CA8D-C9F5453AA72D}"/>
              </a:ext>
            </a:extLst>
          </p:cNvPr>
          <p:cNvSpPr>
            <a:spLocks noGrp="1"/>
          </p:cNvSpPr>
          <p:nvPr>
            <p:ph type="title"/>
          </p:nvPr>
        </p:nvSpPr>
        <p:spPr>
          <a:xfrm>
            <a:off x="1137036" y="548640"/>
            <a:ext cx="9543405" cy="1188720"/>
          </a:xfrm>
        </p:spPr>
        <p:txBody>
          <a:bodyPr>
            <a:normAutofit/>
          </a:bodyPr>
          <a:lstStyle/>
          <a:p>
            <a:r>
              <a:rPr lang="en-US">
                <a:solidFill>
                  <a:schemeClr val="tx1">
                    <a:lumMod val="85000"/>
                    <a:lumOff val="15000"/>
                  </a:schemeClr>
                </a:solidFill>
              </a:rPr>
              <a:t>Recommendation</a:t>
            </a:r>
          </a:p>
        </p:txBody>
      </p:sp>
      <p:sp>
        <p:nvSpPr>
          <p:cNvPr id="3" name="Content Placeholder 2">
            <a:extLst>
              <a:ext uri="{FF2B5EF4-FFF2-40B4-BE49-F238E27FC236}">
                <a16:creationId xmlns:a16="http://schemas.microsoft.com/office/drawing/2014/main" id="{611AF8B9-BD6D-3D6F-06B5-B65877F55074}"/>
              </a:ext>
            </a:extLst>
          </p:cNvPr>
          <p:cNvSpPr>
            <a:spLocks noGrp="1"/>
          </p:cNvSpPr>
          <p:nvPr>
            <p:ph idx="1"/>
          </p:nvPr>
        </p:nvSpPr>
        <p:spPr>
          <a:xfrm>
            <a:off x="1957987" y="2431765"/>
            <a:ext cx="8276026" cy="3320031"/>
          </a:xfrm>
        </p:spPr>
        <p:txBody>
          <a:bodyPr anchor="ctr">
            <a:normAutofit/>
          </a:bodyPr>
          <a:lstStyle/>
          <a:p>
            <a:r>
              <a:rPr lang="en-US" sz="2000">
                <a:solidFill>
                  <a:schemeClr val="tx1">
                    <a:lumMod val="85000"/>
                    <a:lumOff val="15000"/>
                  </a:schemeClr>
                </a:solidFill>
              </a:rPr>
              <a:t>Deploy this model at the start of the 2023-2024 school year to select students that may be candidates for early social emotional intervention</a:t>
            </a:r>
          </a:p>
          <a:p>
            <a:r>
              <a:rPr lang="en-US" sz="2000">
                <a:solidFill>
                  <a:schemeClr val="tx1">
                    <a:lumMod val="85000"/>
                    <a:lumOff val="15000"/>
                  </a:schemeClr>
                </a:solidFill>
              </a:rPr>
              <a:t>Follow up after November Survey is deployed</a:t>
            </a:r>
          </a:p>
          <a:p>
            <a:r>
              <a:rPr lang="en-US" sz="2000">
                <a:solidFill>
                  <a:schemeClr val="tx1">
                    <a:lumMod val="85000"/>
                    <a:lumOff val="15000"/>
                  </a:schemeClr>
                </a:solidFill>
              </a:rPr>
              <a:t>Continue to monitor the model on new data in the upcoming years</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Audio 39">
            <a:hlinkClick r:id="" action="ppaction://media"/>
            <a:extLst>
              <a:ext uri="{FF2B5EF4-FFF2-40B4-BE49-F238E27FC236}">
                <a16:creationId xmlns:a16="http://schemas.microsoft.com/office/drawing/2014/main" id="{AC97CDA4-D289-74AA-5130-20AA8A81B7F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51688406"/>
      </p:ext>
    </p:extLst>
  </p:cSld>
  <p:clrMapOvr>
    <a:masterClrMapping/>
  </p:clrMapOvr>
  <mc:AlternateContent xmlns:mc="http://schemas.openxmlformats.org/markup-compatibility/2006">
    <mc:Choice xmlns:p14="http://schemas.microsoft.com/office/powerpoint/2010/main" Requires="p14">
      <p:transition spd="slow" p14:dur="2000" advTm="95513"/>
    </mc:Choice>
    <mc:Fallback>
      <p:transition spd="slow" advTm="95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2A308C96-9392-BA1F-2FCC-8F9B7A35F3A5}"/>
              </a:ext>
            </a:extLst>
          </p:cNvPr>
          <p:cNvSpPr>
            <a:spLocks noGrp="1"/>
          </p:cNvSpPr>
          <p:nvPr>
            <p:ph type="title"/>
          </p:nvPr>
        </p:nvSpPr>
        <p:spPr>
          <a:xfrm>
            <a:off x="1137036" y="548640"/>
            <a:ext cx="9543405" cy="1188720"/>
          </a:xfrm>
        </p:spPr>
        <p:txBody>
          <a:bodyPr>
            <a:normAutofit/>
          </a:bodyPr>
          <a:lstStyle/>
          <a:p>
            <a:r>
              <a:rPr lang="en-US">
                <a:solidFill>
                  <a:schemeClr val="tx1">
                    <a:lumMod val="85000"/>
                    <a:lumOff val="15000"/>
                  </a:schemeClr>
                </a:solidFill>
              </a:rPr>
              <a:t>References</a:t>
            </a:r>
          </a:p>
        </p:txBody>
      </p:sp>
      <p:sp>
        <p:nvSpPr>
          <p:cNvPr id="5" name="Content Placeholder 4">
            <a:extLst>
              <a:ext uri="{FF2B5EF4-FFF2-40B4-BE49-F238E27FC236}">
                <a16:creationId xmlns:a16="http://schemas.microsoft.com/office/drawing/2014/main" id="{FB1DFB1B-0D45-F435-6A09-03A54ACA4F27}"/>
              </a:ext>
            </a:extLst>
          </p:cNvPr>
          <p:cNvSpPr>
            <a:spLocks noGrp="1"/>
          </p:cNvSpPr>
          <p:nvPr>
            <p:ph idx="1"/>
          </p:nvPr>
        </p:nvSpPr>
        <p:spPr>
          <a:xfrm>
            <a:off x="1957987" y="2431765"/>
            <a:ext cx="8276026" cy="3320031"/>
          </a:xfrm>
        </p:spPr>
        <p:txBody>
          <a:bodyPr anchor="ctr">
            <a:normAutofit/>
          </a:bodyPr>
          <a:lstStyle/>
          <a:p>
            <a:pPr marL="0" marR="0" indent="0">
              <a:buNone/>
            </a:pP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Aperture Education. (2023, February 28). </a:t>
            </a:r>
            <a:r>
              <a:rPr lang="en-US" sz="1700" i="1">
                <a:solidFill>
                  <a:schemeClr val="tx1">
                    <a:lumMod val="85000"/>
                    <a:lumOff val="15000"/>
                  </a:schemeClr>
                </a:solidFill>
                <a:effectLst/>
                <a:latin typeface="Times New Roman" panose="02020603050405020304" pitchFamily="18" charset="0"/>
                <a:ea typeface="Times New Roman" panose="02020603050405020304" pitchFamily="18" charset="0"/>
              </a:rPr>
              <a:t>9-12 sel</a:t>
            </a: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 Social and Emotional Learning - Aperture Education. Retrieved March 26, 2023, from </a:t>
            </a:r>
            <a:r>
              <a:rPr lang="en-US" sz="1700" u="sng">
                <a:solidFill>
                  <a:schemeClr val="tx1">
                    <a:lumMod val="85000"/>
                    <a:lumOff val="15000"/>
                  </a:schemeClr>
                </a:solidFill>
                <a:effectLst/>
                <a:latin typeface="Times New Roman" panose="02020603050405020304" pitchFamily="18" charset="0"/>
                <a:ea typeface="Times New Roman" panose="02020603050405020304" pitchFamily="18" charset="0"/>
                <a:hlinkClick r:id="rId3"/>
              </a:rPr>
              <a:t>https://apertureed.com/9-12-student-portal/</a:t>
            </a:r>
            <a:endParaRPr lang="en-US" sz="1700" u="sng">
              <a:solidFill>
                <a:schemeClr val="tx1">
                  <a:lumMod val="85000"/>
                  <a:lumOff val="15000"/>
                </a:schemeClr>
              </a:solidFill>
              <a:effectLst/>
              <a:latin typeface="Times New Roman" panose="02020603050405020304" pitchFamily="18" charset="0"/>
              <a:ea typeface="Times New Roman" panose="02020603050405020304" pitchFamily="18" charset="0"/>
            </a:endParaRPr>
          </a:p>
          <a:p>
            <a:pPr marL="0" marR="0" indent="0">
              <a:buNone/>
            </a:pPr>
            <a:endParaRPr lang="en-US" sz="1700">
              <a:solidFill>
                <a:schemeClr val="tx1">
                  <a:lumMod val="85000"/>
                  <a:lumOff val="15000"/>
                </a:schemeClr>
              </a:solidFill>
              <a:effectLst/>
              <a:latin typeface="Times New Roman" panose="02020603050405020304" pitchFamily="18" charset="0"/>
              <a:ea typeface="Times New Roman" panose="02020603050405020304" pitchFamily="18" charset="0"/>
            </a:endParaRPr>
          </a:p>
          <a:p>
            <a:pPr marL="0" marR="0" indent="0">
              <a:buNone/>
            </a:pP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Centers for Disease Control and Prevention. (2023, April 27). </a:t>
            </a:r>
            <a:r>
              <a:rPr lang="en-US" sz="1700" i="1">
                <a:solidFill>
                  <a:schemeClr val="tx1">
                    <a:lumMod val="85000"/>
                    <a:lumOff val="15000"/>
                  </a:schemeClr>
                </a:solidFill>
                <a:effectLst/>
                <a:latin typeface="Times New Roman" panose="02020603050405020304" pitchFamily="18" charset="0"/>
                <a:ea typeface="Times New Roman" panose="02020603050405020304" pitchFamily="18" charset="0"/>
              </a:rPr>
              <a:t>YRBSS Data Summary &amp; Trends</a:t>
            </a: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 Centers for 	Disease Control and Prevention. 	</a:t>
            </a:r>
            <a:r>
              <a:rPr lang="en-US" sz="1700" u="sng">
                <a:solidFill>
                  <a:schemeClr val="tx1">
                    <a:lumMod val="85000"/>
                    <a:lumOff val="15000"/>
                  </a:schemeClr>
                </a:solidFill>
                <a:effectLst/>
                <a:latin typeface="Times New Roman" panose="02020603050405020304" pitchFamily="18" charset="0"/>
                <a:ea typeface="Times New Roman" panose="02020603050405020304" pitchFamily="18" charset="0"/>
                <a:hlinkClick r:id="rId4"/>
              </a:rPr>
              <a:t>https://www.cdc.gov/healthyyouth/data/yrbs/yrbs_data_summary_and_trends.htm</a:t>
            </a: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 </a:t>
            </a:r>
          </a:p>
          <a:p>
            <a:pPr marL="0" marR="0" indent="0">
              <a:buNone/>
            </a:pPr>
            <a:endParaRPr lang="en-US" sz="1700">
              <a:solidFill>
                <a:schemeClr val="tx1">
                  <a:lumMod val="85000"/>
                  <a:lumOff val="15000"/>
                </a:schemeClr>
              </a:solidFill>
              <a:effectLst/>
              <a:latin typeface="Times New Roman" panose="02020603050405020304" pitchFamily="18" charset="0"/>
              <a:ea typeface="Times New Roman" panose="02020603050405020304" pitchFamily="18" charset="0"/>
            </a:endParaRPr>
          </a:p>
          <a:p>
            <a:pPr marL="0" marR="0" indent="0">
              <a:buNone/>
            </a:pP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Magson, N. R., Freeman, J. Y. A., Rapee, R. M., Richardson, C. E., Oar, E. L., &amp; Fardouly, J. (2021, January). 	</a:t>
            </a:r>
            <a:r>
              <a:rPr lang="en-US" sz="1700" i="1">
                <a:solidFill>
                  <a:schemeClr val="tx1">
                    <a:lumMod val="85000"/>
                    <a:lumOff val="15000"/>
                  </a:schemeClr>
                </a:solidFill>
                <a:effectLst/>
                <a:latin typeface="Times New Roman" panose="02020603050405020304" pitchFamily="18" charset="0"/>
                <a:ea typeface="Times New Roman" panose="02020603050405020304" pitchFamily="18" charset="0"/>
              </a:rPr>
              <a:t>Risk and 	protective factors for prospective changes in adolescent mental health during the COVID-19 	pandemic</a:t>
            </a: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 Journal of youth and adolescence. 	</a:t>
            </a:r>
            <a:r>
              <a:rPr lang="en-US" sz="1700" u="sng">
                <a:solidFill>
                  <a:schemeClr val="tx1">
                    <a:lumMod val="85000"/>
                    <a:lumOff val="15000"/>
                  </a:schemeClr>
                </a:solidFill>
                <a:effectLst/>
                <a:latin typeface="Times New Roman" panose="02020603050405020304" pitchFamily="18" charset="0"/>
                <a:ea typeface="Times New Roman" panose="02020603050405020304" pitchFamily="18" charset="0"/>
                <a:hlinkClick r:id="rId5"/>
              </a:rPr>
              <a:t>https://www.ncbi.nlm.nih.gov/pmc/articles/PMC7590912/</a:t>
            </a:r>
            <a:r>
              <a:rPr lang="en-US" sz="1700">
                <a:solidFill>
                  <a:schemeClr val="tx1">
                    <a:lumMod val="85000"/>
                    <a:lumOff val="15000"/>
                  </a:schemeClr>
                </a:solidFill>
                <a:effectLst/>
                <a:latin typeface="Times New Roman" panose="02020603050405020304" pitchFamily="18" charset="0"/>
                <a:ea typeface="Times New Roman" panose="02020603050405020304" pitchFamily="18" charset="0"/>
              </a:rPr>
              <a:t> </a:t>
            </a:r>
          </a:p>
          <a:p>
            <a:pPr marL="0" indent="0">
              <a:buNone/>
            </a:pPr>
            <a:endParaRPr lang="en-US" sz="1700">
              <a:solidFill>
                <a:schemeClr val="tx1">
                  <a:lumMod val="85000"/>
                  <a:lumOff val="15000"/>
                </a:schemeClr>
              </a:solidFill>
            </a:endParaRPr>
          </a:p>
        </p:txBody>
      </p:sp>
      <p:sp>
        <p:nvSpPr>
          <p:cNvPr id="14" name="Freeform: Shape 13">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3479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C3FE92E-FF21-46DB-BE36-B3A5D4149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E9DFFEE-526A-4D56-A70C-EADE7289B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B6A17C-31D7-3B41-8EC5-BFC197E66836}"/>
              </a:ext>
            </a:extLst>
          </p:cNvPr>
          <p:cNvSpPr>
            <a:spLocks noGrp="1"/>
          </p:cNvSpPr>
          <p:nvPr>
            <p:ph type="title"/>
          </p:nvPr>
        </p:nvSpPr>
        <p:spPr>
          <a:xfrm>
            <a:off x="1191126" y="979714"/>
            <a:ext cx="5320206" cy="2807540"/>
          </a:xfrm>
        </p:spPr>
        <p:txBody>
          <a:bodyPr vert="horz" lIns="91440" tIns="45720" rIns="91440" bIns="45720" rtlCol="0" anchor="b">
            <a:normAutofit/>
          </a:bodyPr>
          <a:lstStyle/>
          <a:p>
            <a:pPr algn="ctr"/>
            <a:r>
              <a:rPr lang="en-US" sz="4400">
                <a:solidFill>
                  <a:schemeClr val="tx1">
                    <a:lumMod val="85000"/>
                    <a:lumOff val="15000"/>
                  </a:schemeClr>
                </a:solidFill>
              </a:rPr>
              <a:t>Goal</a:t>
            </a:r>
          </a:p>
        </p:txBody>
      </p:sp>
      <p:sp>
        <p:nvSpPr>
          <p:cNvPr id="3" name="Content Placeholder 2">
            <a:extLst>
              <a:ext uri="{FF2B5EF4-FFF2-40B4-BE49-F238E27FC236}">
                <a16:creationId xmlns:a16="http://schemas.microsoft.com/office/drawing/2014/main" id="{811EA258-E894-A4F5-1BC7-EB5AB68E2EC5}"/>
              </a:ext>
            </a:extLst>
          </p:cNvPr>
          <p:cNvSpPr>
            <a:spLocks noGrp="1"/>
          </p:cNvSpPr>
          <p:nvPr>
            <p:ph type="body" idx="1"/>
          </p:nvPr>
        </p:nvSpPr>
        <p:spPr>
          <a:xfrm>
            <a:off x="1311731" y="4152900"/>
            <a:ext cx="5078996" cy="1554562"/>
          </a:xfrm>
        </p:spPr>
        <p:txBody>
          <a:bodyPr vert="horz" lIns="91440" tIns="45720" rIns="91440" bIns="45720" rtlCol="0">
            <a:normAutofit/>
          </a:bodyPr>
          <a:lstStyle/>
          <a:p>
            <a:pPr algn="ctr"/>
            <a:r>
              <a:rPr lang="en-US" sz="1800">
                <a:solidFill>
                  <a:schemeClr val="tx1">
                    <a:lumMod val="85000"/>
                    <a:lumOff val="15000"/>
                  </a:schemeClr>
                </a:solidFill>
              </a:rPr>
              <a:t>“100% of students and staff will feel their social emotional needs are being supported”</a:t>
            </a:r>
          </a:p>
        </p:txBody>
      </p:sp>
      <p:pic>
        <p:nvPicPr>
          <p:cNvPr id="5" name="Picture 4">
            <a:extLst>
              <a:ext uri="{FF2B5EF4-FFF2-40B4-BE49-F238E27FC236}">
                <a16:creationId xmlns:a16="http://schemas.microsoft.com/office/drawing/2014/main" id="{89507295-F770-D6A8-B727-6F772606BE8F}"/>
              </a:ext>
            </a:extLst>
          </p:cNvPr>
          <p:cNvPicPr>
            <a:picLocks noChangeAspect="1"/>
          </p:cNvPicPr>
          <p:nvPr/>
        </p:nvPicPr>
        <p:blipFill rotWithShape="1">
          <a:blip r:embed="rId5"/>
          <a:srcRect l="53357" r="6777" b="2"/>
          <a:stretch/>
        </p:blipFill>
        <p:spPr>
          <a:xfrm>
            <a:off x="7616215" y="10"/>
            <a:ext cx="4575785" cy="6857990"/>
          </a:xfrm>
          <a:custGeom>
            <a:avLst/>
            <a:gdLst/>
            <a:ahLst/>
            <a:cxnLst/>
            <a:rect l="l" t="t" r="r" b="b"/>
            <a:pathLst>
              <a:path w="4575785" h="6857999">
                <a:moveTo>
                  <a:pt x="517468" y="0"/>
                </a:moveTo>
                <a:lnTo>
                  <a:pt x="4575785" y="0"/>
                </a:lnTo>
                <a:lnTo>
                  <a:pt x="4575785" y="6857999"/>
                </a:lnTo>
                <a:lnTo>
                  <a:pt x="960511" y="6857999"/>
                </a:lnTo>
                <a:lnTo>
                  <a:pt x="942694" y="6843617"/>
                </a:lnTo>
                <a:cubicBezTo>
                  <a:pt x="964945" y="6792705"/>
                  <a:pt x="892574" y="6836929"/>
                  <a:pt x="865960" y="6827318"/>
                </a:cubicBezTo>
                <a:lnTo>
                  <a:pt x="861487" y="6823037"/>
                </a:lnTo>
                <a:lnTo>
                  <a:pt x="859513" y="6806858"/>
                </a:lnTo>
                <a:lnTo>
                  <a:pt x="860461" y="6800037"/>
                </a:lnTo>
                <a:cubicBezTo>
                  <a:pt x="860484" y="6795612"/>
                  <a:pt x="859691" y="6793024"/>
                  <a:pt x="858251" y="6791626"/>
                </a:cubicBezTo>
                <a:lnTo>
                  <a:pt x="857660" y="6791654"/>
                </a:lnTo>
                <a:lnTo>
                  <a:pt x="856643" y="6783314"/>
                </a:lnTo>
                <a:cubicBezTo>
                  <a:pt x="856157" y="6768705"/>
                  <a:pt x="856848" y="6753980"/>
                  <a:pt x="858459" y="6739543"/>
                </a:cubicBezTo>
                <a:cubicBezTo>
                  <a:pt x="825704" y="6742272"/>
                  <a:pt x="849542" y="6681110"/>
                  <a:pt x="794118" y="6710916"/>
                </a:cubicBezTo>
                <a:cubicBezTo>
                  <a:pt x="794610" y="6692179"/>
                  <a:pt x="815573" y="6671806"/>
                  <a:pt x="779817" y="6693690"/>
                </a:cubicBezTo>
                <a:cubicBezTo>
                  <a:pt x="778915" y="6687990"/>
                  <a:pt x="774885" y="6685995"/>
                  <a:pt x="769310" y="6685745"/>
                </a:cubicBezTo>
                <a:lnTo>
                  <a:pt x="766802" y="6686064"/>
                </a:lnTo>
                <a:cubicBezTo>
                  <a:pt x="767473" y="6672038"/>
                  <a:pt x="768145" y="6658011"/>
                  <a:pt x="768816" y="6643985"/>
                </a:cubicBezTo>
                <a:lnTo>
                  <a:pt x="764758" y="6640288"/>
                </a:lnTo>
                <a:lnTo>
                  <a:pt x="771603" y="6610439"/>
                </a:lnTo>
                <a:cubicBezTo>
                  <a:pt x="771799" y="6605729"/>
                  <a:pt x="776328" y="6505678"/>
                  <a:pt x="776524" y="6500968"/>
                </a:cubicBezTo>
                <a:lnTo>
                  <a:pt x="716862" y="6252242"/>
                </a:lnTo>
                <a:cubicBezTo>
                  <a:pt x="710358" y="6209033"/>
                  <a:pt x="712158" y="6177416"/>
                  <a:pt x="706006" y="6116988"/>
                </a:cubicBezTo>
                <a:cubicBezTo>
                  <a:pt x="664744" y="6009788"/>
                  <a:pt x="669134" y="5997889"/>
                  <a:pt x="675681" y="5921438"/>
                </a:cubicBezTo>
                <a:cubicBezTo>
                  <a:pt x="609567" y="5910253"/>
                  <a:pt x="667197" y="5880778"/>
                  <a:pt x="646967" y="5848021"/>
                </a:cubicBezTo>
                <a:cubicBezTo>
                  <a:pt x="633539" y="5819166"/>
                  <a:pt x="610193" y="5775630"/>
                  <a:pt x="595120" y="5722308"/>
                </a:cubicBezTo>
                <a:cubicBezTo>
                  <a:pt x="587517" y="5685814"/>
                  <a:pt x="566330" y="5564010"/>
                  <a:pt x="556522" y="5528087"/>
                </a:cubicBezTo>
                <a:cubicBezTo>
                  <a:pt x="551310" y="5519174"/>
                  <a:pt x="556171" y="5505252"/>
                  <a:pt x="536270" y="5506770"/>
                </a:cubicBezTo>
                <a:cubicBezTo>
                  <a:pt x="512052" y="5506489"/>
                  <a:pt x="543356" y="5459435"/>
                  <a:pt x="516612" y="5473320"/>
                </a:cubicBezTo>
                <a:cubicBezTo>
                  <a:pt x="537947" y="5440196"/>
                  <a:pt x="486731" y="5435838"/>
                  <a:pt x="471989" y="5418523"/>
                </a:cubicBezTo>
                <a:cubicBezTo>
                  <a:pt x="493820" y="5390817"/>
                  <a:pt x="454363" y="5377479"/>
                  <a:pt x="442299" y="5333204"/>
                </a:cubicBezTo>
                <a:cubicBezTo>
                  <a:pt x="467689" y="5302287"/>
                  <a:pt x="420786" y="5307848"/>
                  <a:pt x="452960" y="5255192"/>
                </a:cubicBezTo>
                <a:cubicBezTo>
                  <a:pt x="453300" y="5233631"/>
                  <a:pt x="429983" y="5195187"/>
                  <a:pt x="431339" y="5156169"/>
                </a:cubicBezTo>
                <a:cubicBezTo>
                  <a:pt x="398945" y="5067566"/>
                  <a:pt x="403718" y="5079988"/>
                  <a:pt x="404757" y="5025421"/>
                </a:cubicBezTo>
                <a:cubicBezTo>
                  <a:pt x="400018" y="4966103"/>
                  <a:pt x="402758" y="4976631"/>
                  <a:pt x="395660" y="4924394"/>
                </a:cubicBezTo>
                <a:cubicBezTo>
                  <a:pt x="383838" y="4897752"/>
                  <a:pt x="406451" y="4876973"/>
                  <a:pt x="390158" y="4861232"/>
                </a:cubicBezTo>
                <a:cubicBezTo>
                  <a:pt x="362582" y="4877952"/>
                  <a:pt x="368360" y="4813711"/>
                  <a:pt x="341238" y="4838615"/>
                </a:cubicBezTo>
                <a:cubicBezTo>
                  <a:pt x="311503" y="4831441"/>
                  <a:pt x="352577" y="4804970"/>
                  <a:pt x="326273" y="4796524"/>
                </a:cubicBezTo>
                <a:lnTo>
                  <a:pt x="284996" y="4672372"/>
                </a:lnTo>
                <a:cubicBezTo>
                  <a:pt x="298118" y="4649489"/>
                  <a:pt x="287003" y="4640074"/>
                  <a:pt x="267970" y="4634255"/>
                </a:cubicBezTo>
                <a:cubicBezTo>
                  <a:pt x="263754" y="4595383"/>
                  <a:pt x="222766" y="4593405"/>
                  <a:pt x="203275" y="4555830"/>
                </a:cubicBezTo>
                <a:cubicBezTo>
                  <a:pt x="181514" y="4524570"/>
                  <a:pt x="154438" y="4520149"/>
                  <a:pt x="133797" y="4479914"/>
                </a:cubicBezTo>
                <a:cubicBezTo>
                  <a:pt x="124082" y="4457346"/>
                  <a:pt x="105185" y="4427564"/>
                  <a:pt x="84156" y="4415916"/>
                </a:cubicBezTo>
                <a:lnTo>
                  <a:pt x="83303" y="4414752"/>
                </a:lnTo>
                <a:lnTo>
                  <a:pt x="72062" y="4388525"/>
                </a:lnTo>
                <a:lnTo>
                  <a:pt x="75315" y="4375182"/>
                </a:lnTo>
                <a:cubicBezTo>
                  <a:pt x="75941" y="4370194"/>
                  <a:pt x="75530" y="4367154"/>
                  <a:pt x="74333" y="4365355"/>
                </a:cubicBezTo>
                <a:lnTo>
                  <a:pt x="68893" y="4364787"/>
                </a:lnTo>
                <a:cubicBezTo>
                  <a:pt x="68887" y="4364737"/>
                  <a:pt x="68881" y="4364686"/>
                  <a:pt x="68875" y="4364636"/>
                </a:cubicBezTo>
                <a:cubicBezTo>
                  <a:pt x="68620" y="4351507"/>
                  <a:pt x="69309" y="4337030"/>
                  <a:pt x="58168" y="4323582"/>
                </a:cubicBezTo>
                <a:cubicBezTo>
                  <a:pt x="61811" y="4263350"/>
                  <a:pt x="99263" y="4233013"/>
                  <a:pt x="79972" y="4208494"/>
                </a:cubicBezTo>
                <a:cubicBezTo>
                  <a:pt x="88758" y="4180446"/>
                  <a:pt x="125844" y="4152085"/>
                  <a:pt x="106280" y="4120638"/>
                </a:cubicBezTo>
                <a:cubicBezTo>
                  <a:pt x="111598" y="4121936"/>
                  <a:pt x="113804" y="4120147"/>
                  <a:pt x="114398" y="4116558"/>
                </a:cubicBezTo>
                <a:cubicBezTo>
                  <a:pt x="114157" y="4114248"/>
                  <a:pt x="113917" y="4111937"/>
                  <a:pt x="113677" y="4109627"/>
                </a:cubicBezTo>
                <a:lnTo>
                  <a:pt x="105699" y="4105626"/>
                </a:lnTo>
                <a:cubicBezTo>
                  <a:pt x="77890" y="4088880"/>
                  <a:pt x="108987" y="4082598"/>
                  <a:pt x="106408" y="4051443"/>
                </a:cubicBezTo>
                <a:cubicBezTo>
                  <a:pt x="106858" y="4036630"/>
                  <a:pt x="97032" y="3985550"/>
                  <a:pt x="103822" y="3988496"/>
                </a:cubicBezTo>
                <a:lnTo>
                  <a:pt x="75372" y="3857059"/>
                </a:lnTo>
                <a:cubicBezTo>
                  <a:pt x="82817" y="3836376"/>
                  <a:pt x="81742" y="3824520"/>
                  <a:pt x="64937" y="3815652"/>
                </a:cubicBezTo>
                <a:cubicBezTo>
                  <a:pt x="102287" y="3718925"/>
                  <a:pt x="55573" y="3772320"/>
                  <a:pt x="59080" y="3696747"/>
                </a:cubicBezTo>
                <a:cubicBezTo>
                  <a:pt x="66269" y="3629648"/>
                  <a:pt x="63240" y="3571908"/>
                  <a:pt x="85623" y="3491441"/>
                </a:cubicBezTo>
                <a:cubicBezTo>
                  <a:pt x="98410" y="3474059"/>
                  <a:pt x="99525" y="3431012"/>
                  <a:pt x="100691" y="3417526"/>
                </a:cubicBezTo>
                <a:cubicBezTo>
                  <a:pt x="101857" y="3404040"/>
                  <a:pt x="95556" y="3412369"/>
                  <a:pt x="92620" y="3410525"/>
                </a:cubicBezTo>
                <a:cubicBezTo>
                  <a:pt x="92153" y="3374230"/>
                  <a:pt x="83244" y="3285268"/>
                  <a:pt x="79737" y="3235496"/>
                </a:cubicBezTo>
                <a:cubicBezTo>
                  <a:pt x="70953" y="3207448"/>
                  <a:pt x="52012" y="3143347"/>
                  <a:pt x="71576" y="3111898"/>
                </a:cubicBezTo>
                <a:cubicBezTo>
                  <a:pt x="66408" y="3077014"/>
                  <a:pt x="53542" y="3056489"/>
                  <a:pt x="48725" y="3026189"/>
                </a:cubicBezTo>
                <a:cubicBezTo>
                  <a:pt x="35029" y="3013335"/>
                  <a:pt x="35295" y="2950066"/>
                  <a:pt x="42673" y="2930099"/>
                </a:cubicBezTo>
                <a:cubicBezTo>
                  <a:pt x="72765" y="2876461"/>
                  <a:pt x="20837" y="2811743"/>
                  <a:pt x="43260" y="2768401"/>
                </a:cubicBezTo>
                <a:cubicBezTo>
                  <a:pt x="44784" y="2755816"/>
                  <a:pt x="43709" y="2744724"/>
                  <a:pt x="41022" y="2734617"/>
                </a:cubicBezTo>
                <a:lnTo>
                  <a:pt x="29707" y="2708118"/>
                </a:lnTo>
                <a:lnTo>
                  <a:pt x="18896" y="2704187"/>
                </a:lnTo>
                <a:lnTo>
                  <a:pt x="16157" y="2686013"/>
                </a:lnTo>
                <a:lnTo>
                  <a:pt x="0" y="2656506"/>
                </a:lnTo>
                <a:cubicBezTo>
                  <a:pt x="46275" y="2648213"/>
                  <a:pt x="-21852" y="2580542"/>
                  <a:pt x="20000" y="2589495"/>
                </a:cubicBezTo>
                <a:cubicBezTo>
                  <a:pt x="9004" y="2539865"/>
                  <a:pt x="51725" y="2561406"/>
                  <a:pt x="4503" y="2517909"/>
                </a:cubicBezTo>
                <a:cubicBezTo>
                  <a:pt x="18312" y="2426183"/>
                  <a:pt x="2043" y="2320005"/>
                  <a:pt x="38580" y="2235940"/>
                </a:cubicBezTo>
                <a:cubicBezTo>
                  <a:pt x="39530" y="2131535"/>
                  <a:pt x="31342" y="1983035"/>
                  <a:pt x="28357" y="1891475"/>
                </a:cubicBezTo>
                <a:cubicBezTo>
                  <a:pt x="18536" y="1816240"/>
                  <a:pt x="53985" y="1820215"/>
                  <a:pt x="16422" y="1754299"/>
                </a:cubicBezTo>
                <a:cubicBezTo>
                  <a:pt x="22523" y="1748800"/>
                  <a:pt x="14115" y="1712020"/>
                  <a:pt x="17619" y="1704948"/>
                </a:cubicBezTo>
                <a:lnTo>
                  <a:pt x="11875" y="1640075"/>
                </a:lnTo>
                <a:lnTo>
                  <a:pt x="10148" y="1637400"/>
                </a:lnTo>
                <a:cubicBezTo>
                  <a:pt x="6571" y="1625366"/>
                  <a:pt x="7662" y="1617809"/>
                  <a:pt x="10809" y="1612250"/>
                </a:cubicBezTo>
                <a:lnTo>
                  <a:pt x="30710" y="1498099"/>
                </a:lnTo>
                <a:lnTo>
                  <a:pt x="28832" y="1497366"/>
                </a:lnTo>
                <a:lnTo>
                  <a:pt x="25420" y="1490044"/>
                </a:lnTo>
                <a:lnTo>
                  <a:pt x="36357" y="1429750"/>
                </a:lnTo>
                <a:cubicBezTo>
                  <a:pt x="56105" y="1395764"/>
                  <a:pt x="51096" y="1348657"/>
                  <a:pt x="63323" y="1316453"/>
                </a:cubicBezTo>
                <a:cubicBezTo>
                  <a:pt x="113953" y="1206017"/>
                  <a:pt x="97314" y="1160971"/>
                  <a:pt x="167299" y="1100758"/>
                </a:cubicBezTo>
                <a:cubicBezTo>
                  <a:pt x="183322" y="1066821"/>
                  <a:pt x="207320" y="1013057"/>
                  <a:pt x="218971" y="997428"/>
                </a:cubicBezTo>
                <a:cubicBezTo>
                  <a:pt x="225661" y="983599"/>
                  <a:pt x="245059" y="996998"/>
                  <a:pt x="249304" y="969068"/>
                </a:cubicBezTo>
                <a:cubicBezTo>
                  <a:pt x="273910" y="912445"/>
                  <a:pt x="257335" y="876944"/>
                  <a:pt x="307518" y="815816"/>
                </a:cubicBezTo>
                <a:cubicBezTo>
                  <a:pt x="319844" y="734499"/>
                  <a:pt x="427269" y="648257"/>
                  <a:pt x="438631" y="588216"/>
                </a:cubicBezTo>
                <a:cubicBezTo>
                  <a:pt x="468336" y="534577"/>
                  <a:pt x="480025" y="521047"/>
                  <a:pt x="494548" y="466832"/>
                </a:cubicBezTo>
                <a:cubicBezTo>
                  <a:pt x="513994" y="444023"/>
                  <a:pt x="469014" y="421695"/>
                  <a:pt x="512985" y="406165"/>
                </a:cubicBezTo>
                <a:cubicBezTo>
                  <a:pt x="519819" y="312467"/>
                  <a:pt x="496295" y="285415"/>
                  <a:pt x="499246" y="226337"/>
                </a:cubicBezTo>
                <a:cubicBezTo>
                  <a:pt x="511217" y="180655"/>
                  <a:pt x="525793" y="85726"/>
                  <a:pt x="530694" y="51692"/>
                </a:cubicBezTo>
                <a:cubicBezTo>
                  <a:pt x="512001" y="39736"/>
                  <a:pt x="522977" y="34428"/>
                  <a:pt x="528655" y="22135"/>
                </a:cubicBezTo>
                <a:cubicBezTo>
                  <a:pt x="511506" y="14446"/>
                  <a:pt x="513258" y="7722"/>
                  <a:pt x="516964" y="1039"/>
                </a:cubicBezTo>
                <a:close/>
              </a:path>
            </a:pathLst>
          </a:custGeom>
        </p:spPr>
      </p:pic>
      <p:pic>
        <p:nvPicPr>
          <p:cNvPr id="136" name="Audio 135">
            <a:hlinkClick r:id="" action="ppaction://media"/>
            <a:extLst>
              <a:ext uri="{FF2B5EF4-FFF2-40B4-BE49-F238E27FC236}">
                <a16:creationId xmlns:a16="http://schemas.microsoft.com/office/drawing/2014/main" id="{CB87BA2F-D750-2A3F-F297-0D4DD82312D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0879822"/>
      </p:ext>
    </p:extLst>
  </p:cSld>
  <p:clrMapOvr>
    <a:masterClrMapping/>
  </p:clrMapOvr>
  <mc:AlternateContent xmlns:mc="http://schemas.openxmlformats.org/markup-compatibility/2006">
    <mc:Choice xmlns:p14="http://schemas.microsoft.com/office/powerpoint/2010/main" Requires="p14">
      <p:transition spd="slow" p14:dur="2000" advTm="11238"/>
    </mc:Choice>
    <mc:Fallback>
      <p:transition spd="slow" advTm="11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CB6A17C-31D7-3B41-8EC5-BFC197E66836}"/>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a:solidFill>
                  <a:schemeClr val="tx1"/>
                </a:solidFill>
                <a:latin typeface="+mj-lt"/>
                <a:ea typeface="+mj-ea"/>
                <a:cs typeface="+mj-cs"/>
              </a:rPr>
              <a:t>Dessa</a:t>
            </a:r>
          </a:p>
        </p:txBody>
      </p:sp>
      <p:sp>
        <p:nvSpPr>
          <p:cNvPr id="5" name="Content Placeholder 4">
            <a:extLst>
              <a:ext uri="{FF2B5EF4-FFF2-40B4-BE49-F238E27FC236}">
                <a16:creationId xmlns:a16="http://schemas.microsoft.com/office/drawing/2014/main" id="{46E55773-D0A2-BB19-0FC0-B01916D175A1}"/>
              </a:ext>
            </a:extLst>
          </p:cNvPr>
          <p:cNvSpPr>
            <a:spLocks noGrp="1"/>
          </p:cNvSpPr>
          <p:nvPr>
            <p:ph sz="half" idx="2"/>
          </p:nvPr>
        </p:nvSpPr>
        <p:spPr>
          <a:xfrm>
            <a:off x="996287" y="4121253"/>
            <a:ext cx="3125337" cy="1136843"/>
          </a:xfrm>
        </p:spPr>
        <p:txBody>
          <a:bodyPr vert="horz" lIns="91440" tIns="45720" rIns="91440" bIns="45720" rtlCol="0">
            <a:normAutofit/>
          </a:bodyPr>
          <a:lstStyle/>
          <a:p>
            <a:pPr marL="0" indent="0" algn="ctr">
              <a:buNone/>
            </a:pPr>
            <a:r>
              <a:rPr lang="en-US" sz="1800" kern="1200">
                <a:solidFill>
                  <a:schemeClr val="tx1"/>
                </a:solidFill>
                <a:latin typeface="+mn-lt"/>
                <a:ea typeface="+mn-ea"/>
                <a:cs typeface="+mn-cs"/>
              </a:rPr>
              <a:t>Survey conducted in November and March</a:t>
            </a:r>
          </a:p>
        </p:txBody>
      </p:sp>
      <p:pic>
        <p:nvPicPr>
          <p:cNvPr id="4" name="Content Placeholder 3">
            <a:extLst>
              <a:ext uri="{FF2B5EF4-FFF2-40B4-BE49-F238E27FC236}">
                <a16:creationId xmlns:a16="http://schemas.microsoft.com/office/drawing/2014/main" id="{0A887918-FA3A-DA3A-E300-0C7FD3C64E60}"/>
              </a:ext>
            </a:extLst>
          </p:cNvPr>
          <p:cNvPicPr>
            <a:picLocks noGrp="1" noChangeAspect="1"/>
          </p:cNvPicPr>
          <p:nvPr>
            <p:ph sz="half" idx="1"/>
          </p:nvPr>
        </p:nvPicPr>
        <p:blipFill>
          <a:blip r:embed="rId5" cstate="print">
            <a:extLst>
              <a:ext uri="{28A0092B-C50C-407E-A947-70E740481C1C}">
                <a14:useLocalDpi xmlns:a14="http://schemas.microsoft.com/office/drawing/2010/main" val="0"/>
              </a:ext>
            </a:extLst>
          </a:blip>
          <a:stretch>
            <a:fillRect/>
          </a:stretch>
        </p:blipFill>
        <p:spPr bwMode="auto">
          <a:xfrm>
            <a:off x="5895751" y="1897238"/>
            <a:ext cx="5708649" cy="3033549"/>
          </a:xfrm>
          <a:prstGeom prst="rect">
            <a:avLst/>
          </a:prstGeom>
          <a:noFill/>
        </p:spPr>
      </p:pic>
      <p:pic>
        <p:nvPicPr>
          <p:cNvPr id="48" name="Audio 47">
            <a:hlinkClick r:id="" action="ppaction://media"/>
            <a:extLst>
              <a:ext uri="{FF2B5EF4-FFF2-40B4-BE49-F238E27FC236}">
                <a16:creationId xmlns:a16="http://schemas.microsoft.com/office/drawing/2014/main" id="{19F44F49-9377-EED6-1794-E85AABE45E3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19602896"/>
      </p:ext>
    </p:extLst>
  </p:cSld>
  <p:clrMapOvr>
    <a:masterClrMapping/>
  </p:clrMapOvr>
  <mc:AlternateContent xmlns:mc="http://schemas.openxmlformats.org/markup-compatibility/2006">
    <mc:Choice xmlns:p14="http://schemas.microsoft.com/office/powerpoint/2010/main" Requires="p14">
      <p:transition spd="slow" p14:dur="2000" advTm="60653"/>
    </mc:Choice>
    <mc:Fallback>
      <p:transition spd="slow" advTm="60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C3FE92E-FF21-46DB-BE36-B3A5D4149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9DFFEE-526A-4D56-A70C-EADE7289B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B6A17C-31D7-3B41-8EC5-BFC197E66836}"/>
              </a:ext>
            </a:extLst>
          </p:cNvPr>
          <p:cNvSpPr>
            <a:spLocks noGrp="1"/>
          </p:cNvSpPr>
          <p:nvPr>
            <p:ph type="title"/>
          </p:nvPr>
        </p:nvSpPr>
        <p:spPr>
          <a:xfrm>
            <a:off x="1191126" y="979714"/>
            <a:ext cx="5320206" cy="2807540"/>
          </a:xfrm>
        </p:spPr>
        <p:txBody>
          <a:bodyPr vert="horz" lIns="91440" tIns="45720" rIns="91440" bIns="45720" rtlCol="0" anchor="b">
            <a:normAutofit/>
          </a:bodyPr>
          <a:lstStyle/>
          <a:p>
            <a:pPr algn="ctr"/>
            <a:r>
              <a:rPr lang="en-US" sz="4400">
                <a:solidFill>
                  <a:schemeClr val="tx1">
                    <a:lumMod val="85000"/>
                    <a:lumOff val="15000"/>
                  </a:schemeClr>
                </a:solidFill>
              </a:rPr>
              <a:t>Proposal</a:t>
            </a:r>
          </a:p>
        </p:txBody>
      </p:sp>
      <p:sp>
        <p:nvSpPr>
          <p:cNvPr id="3" name="Content Placeholder 2">
            <a:extLst>
              <a:ext uri="{FF2B5EF4-FFF2-40B4-BE49-F238E27FC236}">
                <a16:creationId xmlns:a16="http://schemas.microsoft.com/office/drawing/2014/main" id="{811EA258-E894-A4F5-1BC7-EB5AB68E2EC5}"/>
              </a:ext>
            </a:extLst>
          </p:cNvPr>
          <p:cNvSpPr>
            <a:spLocks noGrp="1"/>
          </p:cNvSpPr>
          <p:nvPr>
            <p:ph type="body" idx="1"/>
          </p:nvPr>
        </p:nvSpPr>
        <p:spPr>
          <a:xfrm>
            <a:off x="1311731" y="4152900"/>
            <a:ext cx="5078996" cy="1554562"/>
          </a:xfrm>
        </p:spPr>
        <p:txBody>
          <a:bodyPr vert="horz" lIns="91440" tIns="45720" rIns="91440" bIns="45720" rtlCol="0">
            <a:normAutofit/>
          </a:bodyPr>
          <a:lstStyle/>
          <a:p>
            <a:pPr algn="ctr"/>
            <a:r>
              <a:rPr lang="en-US" sz="1800">
                <a:solidFill>
                  <a:schemeClr val="tx1">
                    <a:lumMod val="85000"/>
                    <a:lumOff val="15000"/>
                  </a:schemeClr>
                </a:solidFill>
              </a:rPr>
              <a:t>Can we use data proactively to predict students in need of social-emotional support?</a:t>
            </a:r>
          </a:p>
        </p:txBody>
      </p:sp>
      <p:pic>
        <p:nvPicPr>
          <p:cNvPr id="5" name="Picture 4">
            <a:extLst>
              <a:ext uri="{FF2B5EF4-FFF2-40B4-BE49-F238E27FC236}">
                <a16:creationId xmlns:a16="http://schemas.microsoft.com/office/drawing/2014/main" id="{6A7C354F-64F0-B067-AEAB-58F12E5C903B}"/>
              </a:ext>
            </a:extLst>
          </p:cNvPr>
          <p:cNvPicPr>
            <a:picLocks noChangeAspect="1"/>
          </p:cNvPicPr>
          <p:nvPr/>
        </p:nvPicPr>
        <p:blipFill rotWithShape="1">
          <a:blip r:embed="rId5"/>
          <a:srcRect l="14668" r="18610"/>
          <a:stretch/>
        </p:blipFill>
        <p:spPr>
          <a:xfrm>
            <a:off x="7616215" y="10"/>
            <a:ext cx="4575785" cy="6857990"/>
          </a:xfrm>
          <a:custGeom>
            <a:avLst/>
            <a:gdLst/>
            <a:ahLst/>
            <a:cxnLst/>
            <a:rect l="l" t="t" r="r" b="b"/>
            <a:pathLst>
              <a:path w="4575785" h="6857999">
                <a:moveTo>
                  <a:pt x="517468" y="0"/>
                </a:moveTo>
                <a:lnTo>
                  <a:pt x="4575785" y="0"/>
                </a:lnTo>
                <a:lnTo>
                  <a:pt x="4575785" y="6857999"/>
                </a:lnTo>
                <a:lnTo>
                  <a:pt x="960511" y="6857999"/>
                </a:lnTo>
                <a:lnTo>
                  <a:pt x="942694" y="6843617"/>
                </a:lnTo>
                <a:cubicBezTo>
                  <a:pt x="964945" y="6792705"/>
                  <a:pt x="892574" y="6836929"/>
                  <a:pt x="865960" y="6827318"/>
                </a:cubicBezTo>
                <a:lnTo>
                  <a:pt x="861487" y="6823037"/>
                </a:lnTo>
                <a:lnTo>
                  <a:pt x="859513" y="6806858"/>
                </a:lnTo>
                <a:lnTo>
                  <a:pt x="860461" y="6800037"/>
                </a:lnTo>
                <a:cubicBezTo>
                  <a:pt x="860484" y="6795612"/>
                  <a:pt x="859691" y="6793024"/>
                  <a:pt x="858251" y="6791626"/>
                </a:cubicBezTo>
                <a:lnTo>
                  <a:pt x="857660" y="6791654"/>
                </a:lnTo>
                <a:lnTo>
                  <a:pt x="856643" y="6783314"/>
                </a:lnTo>
                <a:cubicBezTo>
                  <a:pt x="856157" y="6768705"/>
                  <a:pt x="856848" y="6753980"/>
                  <a:pt x="858459" y="6739543"/>
                </a:cubicBezTo>
                <a:cubicBezTo>
                  <a:pt x="825704" y="6742272"/>
                  <a:pt x="849542" y="6681110"/>
                  <a:pt x="794118" y="6710916"/>
                </a:cubicBezTo>
                <a:cubicBezTo>
                  <a:pt x="794610" y="6692179"/>
                  <a:pt x="815573" y="6671806"/>
                  <a:pt x="779817" y="6693690"/>
                </a:cubicBezTo>
                <a:cubicBezTo>
                  <a:pt x="778915" y="6687990"/>
                  <a:pt x="774885" y="6685995"/>
                  <a:pt x="769310" y="6685745"/>
                </a:cubicBezTo>
                <a:lnTo>
                  <a:pt x="766802" y="6686064"/>
                </a:lnTo>
                <a:cubicBezTo>
                  <a:pt x="767473" y="6672038"/>
                  <a:pt x="768145" y="6658011"/>
                  <a:pt x="768816" y="6643985"/>
                </a:cubicBezTo>
                <a:lnTo>
                  <a:pt x="764758" y="6640288"/>
                </a:lnTo>
                <a:lnTo>
                  <a:pt x="771603" y="6610439"/>
                </a:lnTo>
                <a:cubicBezTo>
                  <a:pt x="771799" y="6605729"/>
                  <a:pt x="776328" y="6505678"/>
                  <a:pt x="776524" y="6500968"/>
                </a:cubicBezTo>
                <a:lnTo>
                  <a:pt x="716862" y="6252242"/>
                </a:lnTo>
                <a:cubicBezTo>
                  <a:pt x="710358" y="6209033"/>
                  <a:pt x="712158" y="6177416"/>
                  <a:pt x="706006" y="6116988"/>
                </a:cubicBezTo>
                <a:cubicBezTo>
                  <a:pt x="664744" y="6009788"/>
                  <a:pt x="669134" y="5997889"/>
                  <a:pt x="675681" y="5921438"/>
                </a:cubicBezTo>
                <a:cubicBezTo>
                  <a:pt x="609567" y="5910253"/>
                  <a:pt x="667197" y="5880778"/>
                  <a:pt x="646967" y="5848021"/>
                </a:cubicBezTo>
                <a:cubicBezTo>
                  <a:pt x="633539" y="5819166"/>
                  <a:pt x="610193" y="5775630"/>
                  <a:pt x="595120" y="5722308"/>
                </a:cubicBezTo>
                <a:cubicBezTo>
                  <a:pt x="587517" y="5685814"/>
                  <a:pt x="566330" y="5564010"/>
                  <a:pt x="556522" y="5528087"/>
                </a:cubicBezTo>
                <a:cubicBezTo>
                  <a:pt x="551310" y="5519174"/>
                  <a:pt x="556171" y="5505252"/>
                  <a:pt x="536270" y="5506770"/>
                </a:cubicBezTo>
                <a:cubicBezTo>
                  <a:pt x="512052" y="5506489"/>
                  <a:pt x="543356" y="5459435"/>
                  <a:pt x="516612" y="5473320"/>
                </a:cubicBezTo>
                <a:cubicBezTo>
                  <a:pt x="537947" y="5440196"/>
                  <a:pt x="486731" y="5435838"/>
                  <a:pt x="471989" y="5418523"/>
                </a:cubicBezTo>
                <a:cubicBezTo>
                  <a:pt x="493820" y="5390817"/>
                  <a:pt x="454363" y="5377479"/>
                  <a:pt x="442299" y="5333204"/>
                </a:cubicBezTo>
                <a:cubicBezTo>
                  <a:pt x="467689" y="5302287"/>
                  <a:pt x="420786" y="5307848"/>
                  <a:pt x="452960" y="5255192"/>
                </a:cubicBezTo>
                <a:cubicBezTo>
                  <a:pt x="453300" y="5233631"/>
                  <a:pt x="429983" y="5195187"/>
                  <a:pt x="431339" y="5156169"/>
                </a:cubicBezTo>
                <a:cubicBezTo>
                  <a:pt x="398945" y="5067566"/>
                  <a:pt x="403718" y="5079988"/>
                  <a:pt x="404757" y="5025421"/>
                </a:cubicBezTo>
                <a:cubicBezTo>
                  <a:pt x="400018" y="4966103"/>
                  <a:pt x="402758" y="4976631"/>
                  <a:pt x="395660" y="4924394"/>
                </a:cubicBezTo>
                <a:cubicBezTo>
                  <a:pt x="383838" y="4897752"/>
                  <a:pt x="406451" y="4876973"/>
                  <a:pt x="390158" y="4861232"/>
                </a:cubicBezTo>
                <a:cubicBezTo>
                  <a:pt x="362582" y="4877952"/>
                  <a:pt x="368360" y="4813711"/>
                  <a:pt x="341238" y="4838615"/>
                </a:cubicBezTo>
                <a:cubicBezTo>
                  <a:pt x="311503" y="4831441"/>
                  <a:pt x="352577" y="4804970"/>
                  <a:pt x="326273" y="4796524"/>
                </a:cubicBezTo>
                <a:lnTo>
                  <a:pt x="284996" y="4672372"/>
                </a:lnTo>
                <a:cubicBezTo>
                  <a:pt x="298118" y="4649489"/>
                  <a:pt x="287003" y="4640074"/>
                  <a:pt x="267970" y="4634255"/>
                </a:cubicBezTo>
                <a:cubicBezTo>
                  <a:pt x="263754" y="4595383"/>
                  <a:pt x="222766" y="4593405"/>
                  <a:pt x="203275" y="4555830"/>
                </a:cubicBezTo>
                <a:cubicBezTo>
                  <a:pt x="181514" y="4524570"/>
                  <a:pt x="154438" y="4520149"/>
                  <a:pt x="133797" y="4479914"/>
                </a:cubicBezTo>
                <a:cubicBezTo>
                  <a:pt x="124082" y="4457346"/>
                  <a:pt x="105185" y="4427564"/>
                  <a:pt x="84156" y="4415916"/>
                </a:cubicBezTo>
                <a:lnTo>
                  <a:pt x="83303" y="4414752"/>
                </a:lnTo>
                <a:lnTo>
                  <a:pt x="72062" y="4388525"/>
                </a:lnTo>
                <a:lnTo>
                  <a:pt x="75315" y="4375182"/>
                </a:lnTo>
                <a:cubicBezTo>
                  <a:pt x="75941" y="4370194"/>
                  <a:pt x="75530" y="4367154"/>
                  <a:pt x="74333" y="4365355"/>
                </a:cubicBezTo>
                <a:lnTo>
                  <a:pt x="68893" y="4364787"/>
                </a:lnTo>
                <a:cubicBezTo>
                  <a:pt x="68887" y="4364737"/>
                  <a:pt x="68881" y="4364686"/>
                  <a:pt x="68875" y="4364636"/>
                </a:cubicBezTo>
                <a:cubicBezTo>
                  <a:pt x="68620" y="4351507"/>
                  <a:pt x="69309" y="4337030"/>
                  <a:pt x="58168" y="4323582"/>
                </a:cubicBezTo>
                <a:cubicBezTo>
                  <a:pt x="61811" y="4263350"/>
                  <a:pt x="99263" y="4233013"/>
                  <a:pt x="79972" y="4208494"/>
                </a:cubicBezTo>
                <a:cubicBezTo>
                  <a:pt x="88758" y="4180446"/>
                  <a:pt x="125844" y="4152085"/>
                  <a:pt x="106280" y="4120638"/>
                </a:cubicBezTo>
                <a:cubicBezTo>
                  <a:pt x="111598" y="4121936"/>
                  <a:pt x="113804" y="4120147"/>
                  <a:pt x="114398" y="4116558"/>
                </a:cubicBezTo>
                <a:cubicBezTo>
                  <a:pt x="114157" y="4114248"/>
                  <a:pt x="113917" y="4111937"/>
                  <a:pt x="113677" y="4109627"/>
                </a:cubicBezTo>
                <a:lnTo>
                  <a:pt x="105699" y="4105626"/>
                </a:lnTo>
                <a:cubicBezTo>
                  <a:pt x="77890" y="4088880"/>
                  <a:pt x="108987" y="4082598"/>
                  <a:pt x="106408" y="4051443"/>
                </a:cubicBezTo>
                <a:cubicBezTo>
                  <a:pt x="106858" y="4036630"/>
                  <a:pt x="97032" y="3985550"/>
                  <a:pt x="103822" y="3988496"/>
                </a:cubicBezTo>
                <a:lnTo>
                  <a:pt x="75372" y="3857059"/>
                </a:lnTo>
                <a:cubicBezTo>
                  <a:pt x="82817" y="3836376"/>
                  <a:pt x="81742" y="3824520"/>
                  <a:pt x="64937" y="3815652"/>
                </a:cubicBezTo>
                <a:cubicBezTo>
                  <a:pt x="102287" y="3718925"/>
                  <a:pt x="55573" y="3772320"/>
                  <a:pt x="59080" y="3696747"/>
                </a:cubicBezTo>
                <a:cubicBezTo>
                  <a:pt x="66269" y="3629648"/>
                  <a:pt x="63240" y="3571908"/>
                  <a:pt x="85623" y="3491441"/>
                </a:cubicBezTo>
                <a:cubicBezTo>
                  <a:pt x="98410" y="3474059"/>
                  <a:pt x="99525" y="3431012"/>
                  <a:pt x="100691" y="3417526"/>
                </a:cubicBezTo>
                <a:cubicBezTo>
                  <a:pt x="101857" y="3404040"/>
                  <a:pt x="95556" y="3412369"/>
                  <a:pt x="92620" y="3410525"/>
                </a:cubicBezTo>
                <a:cubicBezTo>
                  <a:pt x="92153" y="3374230"/>
                  <a:pt x="83244" y="3285268"/>
                  <a:pt x="79737" y="3235496"/>
                </a:cubicBezTo>
                <a:cubicBezTo>
                  <a:pt x="70953" y="3207448"/>
                  <a:pt x="52012" y="3143347"/>
                  <a:pt x="71576" y="3111898"/>
                </a:cubicBezTo>
                <a:cubicBezTo>
                  <a:pt x="66408" y="3077014"/>
                  <a:pt x="53542" y="3056489"/>
                  <a:pt x="48725" y="3026189"/>
                </a:cubicBezTo>
                <a:cubicBezTo>
                  <a:pt x="35029" y="3013335"/>
                  <a:pt x="35295" y="2950066"/>
                  <a:pt x="42673" y="2930099"/>
                </a:cubicBezTo>
                <a:cubicBezTo>
                  <a:pt x="72765" y="2876461"/>
                  <a:pt x="20837" y="2811743"/>
                  <a:pt x="43260" y="2768401"/>
                </a:cubicBezTo>
                <a:cubicBezTo>
                  <a:pt x="44784" y="2755816"/>
                  <a:pt x="43709" y="2744724"/>
                  <a:pt x="41022" y="2734617"/>
                </a:cubicBezTo>
                <a:lnTo>
                  <a:pt x="29707" y="2708118"/>
                </a:lnTo>
                <a:lnTo>
                  <a:pt x="18896" y="2704187"/>
                </a:lnTo>
                <a:lnTo>
                  <a:pt x="16157" y="2686013"/>
                </a:lnTo>
                <a:lnTo>
                  <a:pt x="0" y="2656506"/>
                </a:lnTo>
                <a:cubicBezTo>
                  <a:pt x="46275" y="2648213"/>
                  <a:pt x="-21852" y="2580542"/>
                  <a:pt x="20000" y="2589495"/>
                </a:cubicBezTo>
                <a:cubicBezTo>
                  <a:pt x="9004" y="2539865"/>
                  <a:pt x="51725" y="2561406"/>
                  <a:pt x="4503" y="2517909"/>
                </a:cubicBezTo>
                <a:cubicBezTo>
                  <a:pt x="18312" y="2426183"/>
                  <a:pt x="2043" y="2320005"/>
                  <a:pt x="38580" y="2235940"/>
                </a:cubicBezTo>
                <a:cubicBezTo>
                  <a:pt x="39530" y="2131535"/>
                  <a:pt x="31342" y="1983035"/>
                  <a:pt x="28357" y="1891475"/>
                </a:cubicBezTo>
                <a:cubicBezTo>
                  <a:pt x="18536" y="1816240"/>
                  <a:pt x="53985" y="1820215"/>
                  <a:pt x="16422" y="1754299"/>
                </a:cubicBezTo>
                <a:cubicBezTo>
                  <a:pt x="22523" y="1748800"/>
                  <a:pt x="14115" y="1712020"/>
                  <a:pt x="17619" y="1704948"/>
                </a:cubicBezTo>
                <a:lnTo>
                  <a:pt x="11875" y="1640075"/>
                </a:lnTo>
                <a:lnTo>
                  <a:pt x="10148" y="1637400"/>
                </a:lnTo>
                <a:cubicBezTo>
                  <a:pt x="6571" y="1625366"/>
                  <a:pt x="7662" y="1617809"/>
                  <a:pt x="10809" y="1612250"/>
                </a:cubicBezTo>
                <a:lnTo>
                  <a:pt x="30710" y="1498099"/>
                </a:lnTo>
                <a:lnTo>
                  <a:pt x="28832" y="1497366"/>
                </a:lnTo>
                <a:lnTo>
                  <a:pt x="25420" y="1490044"/>
                </a:lnTo>
                <a:lnTo>
                  <a:pt x="36357" y="1429750"/>
                </a:lnTo>
                <a:cubicBezTo>
                  <a:pt x="56105" y="1395764"/>
                  <a:pt x="51096" y="1348657"/>
                  <a:pt x="63323" y="1316453"/>
                </a:cubicBezTo>
                <a:cubicBezTo>
                  <a:pt x="113953" y="1206017"/>
                  <a:pt x="97314" y="1160971"/>
                  <a:pt x="167299" y="1100758"/>
                </a:cubicBezTo>
                <a:cubicBezTo>
                  <a:pt x="183322" y="1066821"/>
                  <a:pt x="207320" y="1013057"/>
                  <a:pt x="218971" y="997428"/>
                </a:cubicBezTo>
                <a:cubicBezTo>
                  <a:pt x="225661" y="983599"/>
                  <a:pt x="245059" y="996998"/>
                  <a:pt x="249304" y="969068"/>
                </a:cubicBezTo>
                <a:cubicBezTo>
                  <a:pt x="273910" y="912445"/>
                  <a:pt x="257335" y="876944"/>
                  <a:pt x="307518" y="815816"/>
                </a:cubicBezTo>
                <a:cubicBezTo>
                  <a:pt x="319844" y="734499"/>
                  <a:pt x="427269" y="648257"/>
                  <a:pt x="438631" y="588216"/>
                </a:cubicBezTo>
                <a:cubicBezTo>
                  <a:pt x="468336" y="534577"/>
                  <a:pt x="480025" y="521047"/>
                  <a:pt x="494548" y="466832"/>
                </a:cubicBezTo>
                <a:cubicBezTo>
                  <a:pt x="513994" y="444023"/>
                  <a:pt x="469014" y="421695"/>
                  <a:pt x="512985" y="406165"/>
                </a:cubicBezTo>
                <a:cubicBezTo>
                  <a:pt x="519819" y="312467"/>
                  <a:pt x="496295" y="285415"/>
                  <a:pt x="499246" y="226337"/>
                </a:cubicBezTo>
                <a:cubicBezTo>
                  <a:pt x="511217" y="180655"/>
                  <a:pt x="525793" y="85726"/>
                  <a:pt x="530694" y="51692"/>
                </a:cubicBezTo>
                <a:cubicBezTo>
                  <a:pt x="512001" y="39736"/>
                  <a:pt x="522977" y="34428"/>
                  <a:pt x="528655" y="22135"/>
                </a:cubicBezTo>
                <a:cubicBezTo>
                  <a:pt x="511506" y="14446"/>
                  <a:pt x="513258" y="7722"/>
                  <a:pt x="516964" y="1039"/>
                </a:cubicBezTo>
                <a:close/>
              </a:path>
            </a:pathLst>
          </a:custGeom>
        </p:spPr>
      </p:pic>
      <p:pic>
        <p:nvPicPr>
          <p:cNvPr id="128" name="Audio 127">
            <a:hlinkClick r:id="" action="ppaction://media"/>
            <a:extLst>
              <a:ext uri="{FF2B5EF4-FFF2-40B4-BE49-F238E27FC236}">
                <a16:creationId xmlns:a16="http://schemas.microsoft.com/office/drawing/2014/main" id="{BEE4CAE8-7E39-4ED8-F583-5D92C4FF892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18890414"/>
      </p:ext>
    </p:extLst>
  </p:cSld>
  <p:clrMapOvr>
    <a:masterClrMapping/>
  </p:clrMapOvr>
  <mc:AlternateContent xmlns:mc="http://schemas.openxmlformats.org/markup-compatibility/2006">
    <mc:Choice xmlns:p14="http://schemas.microsoft.com/office/powerpoint/2010/main" Requires="p14">
      <p:transition spd="slow" p14:dur="2000" advTm="8316"/>
    </mc:Choice>
    <mc:Fallback>
      <p:transition spd="slow" advTm="8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15456E-B1B1-48C1-8164-7E567F5D4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A8CF0DC-D23A-4CA2-8463-27F899283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B8A381C4-0C0D-491F-90D8-63CF760B4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5698">
            <a:off x="-195643" y="67946"/>
            <a:ext cx="6408310" cy="6912725"/>
          </a:xfrm>
          <a:custGeom>
            <a:avLst/>
            <a:gdLst>
              <a:gd name="connsiteX0" fmla="*/ 0 w 6408310"/>
              <a:gd name="connsiteY0" fmla="*/ 108934 h 6912725"/>
              <a:gd name="connsiteX1" fmla="*/ 1911522 w 6408310"/>
              <a:gd name="connsiteY1" fmla="*/ 0 h 6912725"/>
              <a:gd name="connsiteX2" fmla="*/ 1916026 w 6408310"/>
              <a:gd name="connsiteY2" fmla="*/ 4704 h 6912725"/>
              <a:gd name="connsiteX3" fmla="*/ 1911112 w 6408310"/>
              <a:gd name="connsiteY3" fmla="*/ 17418 h 6912725"/>
              <a:gd name="connsiteX4" fmla="*/ 1972871 w 6408310"/>
              <a:gd name="connsiteY4" fmla="*/ 72530 h 6912725"/>
              <a:gd name="connsiteX5" fmla="*/ 2069180 w 6408310"/>
              <a:gd name="connsiteY5" fmla="*/ 173199 h 6912725"/>
              <a:gd name="connsiteX6" fmla="*/ 2131569 w 6408310"/>
              <a:gd name="connsiteY6" fmla="*/ 227805 h 6912725"/>
              <a:gd name="connsiteX7" fmla="*/ 2162747 w 6408310"/>
              <a:gd name="connsiteY7" fmla="*/ 239714 h 6912725"/>
              <a:gd name="connsiteX8" fmla="*/ 2220499 w 6408310"/>
              <a:gd name="connsiteY8" fmla="*/ 289903 h 6912725"/>
              <a:gd name="connsiteX9" fmla="*/ 2381978 w 6408310"/>
              <a:gd name="connsiteY9" fmla="*/ 391093 h 6912725"/>
              <a:gd name="connsiteX10" fmla="*/ 2445910 w 6408310"/>
              <a:gd name="connsiteY10" fmla="*/ 463815 h 6912725"/>
              <a:gd name="connsiteX11" fmla="*/ 2531236 w 6408310"/>
              <a:gd name="connsiteY11" fmla="*/ 600817 h 6912725"/>
              <a:gd name="connsiteX12" fmla="*/ 2617149 w 6408310"/>
              <a:gd name="connsiteY12" fmla="*/ 703748 h 6912725"/>
              <a:gd name="connsiteX13" fmla="*/ 2650333 w 6408310"/>
              <a:gd name="connsiteY13" fmla="*/ 720900 h 6912725"/>
              <a:gd name="connsiteX14" fmla="*/ 2705541 w 6408310"/>
              <a:gd name="connsiteY14" fmla="*/ 750090 h 6912725"/>
              <a:gd name="connsiteX15" fmla="*/ 2757210 w 6408310"/>
              <a:gd name="connsiteY15" fmla="*/ 789489 h 6912725"/>
              <a:gd name="connsiteX16" fmla="*/ 2791660 w 6408310"/>
              <a:gd name="connsiteY16" fmla="*/ 816041 h 6912725"/>
              <a:gd name="connsiteX17" fmla="*/ 2840975 w 6408310"/>
              <a:gd name="connsiteY17" fmla="*/ 842225 h 6912725"/>
              <a:gd name="connsiteX18" fmla="*/ 2917970 w 6408310"/>
              <a:gd name="connsiteY18" fmla="*/ 879392 h 6912725"/>
              <a:gd name="connsiteX19" fmla="*/ 2957236 w 6408310"/>
              <a:gd name="connsiteY19" fmla="*/ 906835 h 6912725"/>
              <a:gd name="connsiteX20" fmla="*/ 3117215 w 6408310"/>
              <a:gd name="connsiteY20" fmla="*/ 1073714 h 6912725"/>
              <a:gd name="connsiteX21" fmla="*/ 3250958 w 6408310"/>
              <a:gd name="connsiteY21" fmla="*/ 1130397 h 6912725"/>
              <a:gd name="connsiteX22" fmla="*/ 3496717 w 6408310"/>
              <a:gd name="connsiteY22" fmla="*/ 1260412 h 6912725"/>
              <a:gd name="connsiteX23" fmla="*/ 3494992 w 6408310"/>
              <a:gd name="connsiteY23" fmla="*/ 1268283 h 6912725"/>
              <a:gd name="connsiteX24" fmla="*/ 3508993 w 6408310"/>
              <a:gd name="connsiteY24" fmla="*/ 1287737 h 6912725"/>
              <a:gd name="connsiteX25" fmla="*/ 3512115 w 6408310"/>
              <a:gd name="connsiteY25" fmla="*/ 1288544 h 6912725"/>
              <a:gd name="connsiteX26" fmla="*/ 3548697 w 6408310"/>
              <a:gd name="connsiteY26" fmla="*/ 1363739 h 6912725"/>
              <a:gd name="connsiteX27" fmla="*/ 3656567 w 6408310"/>
              <a:gd name="connsiteY27" fmla="*/ 1479533 h 6912725"/>
              <a:gd name="connsiteX28" fmla="*/ 3661987 w 6408310"/>
              <a:gd name="connsiteY28" fmla="*/ 1491779 h 6912725"/>
              <a:gd name="connsiteX29" fmla="*/ 3667389 w 6408310"/>
              <a:gd name="connsiteY29" fmla="*/ 1495409 h 6912725"/>
              <a:gd name="connsiteX30" fmla="*/ 3800461 w 6408310"/>
              <a:gd name="connsiteY30" fmla="*/ 1696689 h 6912725"/>
              <a:gd name="connsiteX31" fmla="*/ 3933737 w 6408310"/>
              <a:gd name="connsiteY31" fmla="*/ 1853325 h 6912725"/>
              <a:gd name="connsiteX32" fmla="*/ 3946446 w 6408310"/>
              <a:gd name="connsiteY32" fmla="*/ 1903446 h 6912725"/>
              <a:gd name="connsiteX33" fmla="*/ 3960581 w 6408310"/>
              <a:gd name="connsiteY33" fmla="*/ 1913244 h 6912725"/>
              <a:gd name="connsiteX34" fmla="*/ 4015111 w 6408310"/>
              <a:gd name="connsiteY34" fmla="*/ 1956512 h 6912725"/>
              <a:gd name="connsiteX35" fmla="*/ 4070740 w 6408310"/>
              <a:gd name="connsiteY35" fmla="*/ 1999693 h 6912725"/>
              <a:gd name="connsiteX36" fmla="*/ 4091495 w 6408310"/>
              <a:gd name="connsiteY36" fmla="*/ 2064313 h 6912725"/>
              <a:gd name="connsiteX37" fmla="*/ 4118353 w 6408310"/>
              <a:gd name="connsiteY37" fmla="*/ 2073901 h 6912725"/>
              <a:gd name="connsiteX38" fmla="*/ 4123293 w 6408310"/>
              <a:gd name="connsiteY38" fmla="*/ 2075261 h 6912725"/>
              <a:gd name="connsiteX39" fmla="*/ 4166582 w 6408310"/>
              <a:gd name="connsiteY39" fmla="*/ 2120685 h 6912725"/>
              <a:gd name="connsiteX40" fmla="*/ 4213721 w 6408310"/>
              <a:gd name="connsiteY40" fmla="*/ 2168493 h 6912725"/>
              <a:gd name="connsiteX41" fmla="*/ 4250795 w 6408310"/>
              <a:gd name="connsiteY41" fmla="*/ 2261746 h 6912725"/>
              <a:gd name="connsiteX42" fmla="*/ 4295408 w 6408310"/>
              <a:gd name="connsiteY42" fmla="*/ 2340515 h 6912725"/>
              <a:gd name="connsiteX43" fmla="*/ 4318976 w 6408310"/>
              <a:gd name="connsiteY43" fmla="*/ 2371504 h 6912725"/>
              <a:gd name="connsiteX44" fmla="*/ 4323314 w 6408310"/>
              <a:gd name="connsiteY44" fmla="*/ 2378166 h 6912725"/>
              <a:gd name="connsiteX45" fmla="*/ 4323235 w 6408310"/>
              <a:gd name="connsiteY45" fmla="*/ 2378475 h 6912725"/>
              <a:gd name="connsiteX46" fmla="*/ 4327479 w 6408310"/>
              <a:gd name="connsiteY46" fmla="*/ 2385858 h 6912725"/>
              <a:gd name="connsiteX47" fmla="*/ 4331226 w 6408310"/>
              <a:gd name="connsiteY47" fmla="*/ 2390318 h 6912725"/>
              <a:gd name="connsiteX48" fmla="*/ 4339643 w 6408310"/>
              <a:gd name="connsiteY48" fmla="*/ 2403246 h 6912725"/>
              <a:gd name="connsiteX49" fmla="*/ 4341435 w 6408310"/>
              <a:gd name="connsiteY49" fmla="*/ 2408870 h 6912725"/>
              <a:gd name="connsiteX50" fmla="*/ 4340548 w 6408310"/>
              <a:gd name="connsiteY50" fmla="*/ 2412798 h 6912725"/>
              <a:gd name="connsiteX51" fmla="*/ 4351634 w 6408310"/>
              <a:gd name="connsiteY51" fmla="*/ 2443869 h 6912725"/>
              <a:gd name="connsiteX52" fmla="*/ 4380688 w 6408310"/>
              <a:gd name="connsiteY52" fmla="*/ 2504819 h 6912725"/>
              <a:gd name="connsiteX53" fmla="*/ 4399892 w 6408310"/>
              <a:gd name="connsiteY53" fmla="*/ 2537002 h 6912725"/>
              <a:gd name="connsiteX54" fmla="*/ 4449690 w 6408310"/>
              <a:gd name="connsiteY54" fmla="*/ 2628144 h 6912725"/>
              <a:gd name="connsiteX55" fmla="*/ 4512427 w 6408310"/>
              <a:gd name="connsiteY55" fmla="*/ 2840755 h 6912725"/>
              <a:gd name="connsiteX56" fmla="*/ 4591091 w 6408310"/>
              <a:gd name="connsiteY56" fmla="*/ 3036586 h 6912725"/>
              <a:gd name="connsiteX57" fmla="*/ 4757297 w 6408310"/>
              <a:gd name="connsiteY57" fmla="*/ 3388741 h 6912725"/>
              <a:gd name="connsiteX58" fmla="*/ 4755264 w 6408310"/>
              <a:gd name="connsiteY58" fmla="*/ 3461211 h 6912725"/>
              <a:gd name="connsiteX59" fmla="*/ 4776842 w 6408310"/>
              <a:gd name="connsiteY59" fmla="*/ 3503606 h 6912725"/>
              <a:gd name="connsiteX60" fmla="*/ 4815953 w 6408310"/>
              <a:gd name="connsiteY60" fmla="*/ 3543897 h 6912725"/>
              <a:gd name="connsiteX61" fmla="*/ 4826382 w 6408310"/>
              <a:gd name="connsiteY61" fmla="*/ 3589602 h 6912725"/>
              <a:gd name="connsiteX62" fmla="*/ 4900664 w 6408310"/>
              <a:gd name="connsiteY62" fmla="*/ 3697326 h 6912725"/>
              <a:gd name="connsiteX63" fmla="*/ 4944717 w 6408310"/>
              <a:gd name="connsiteY63" fmla="*/ 3795461 h 6912725"/>
              <a:gd name="connsiteX64" fmla="*/ 4981260 w 6408310"/>
              <a:gd name="connsiteY64" fmla="*/ 3887734 h 6912725"/>
              <a:gd name="connsiteX65" fmla="*/ 5000423 w 6408310"/>
              <a:gd name="connsiteY65" fmla="*/ 3933089 h 6912725"/>
              <a:gd name="connsiteX66" fmla="*/ 5033013 w 6408310"/>
              <a:gd name="connsiteY66" fmla="*/ 3937041 h 6912725"/>
              <a:gd name="connsiteX67" fmla="*/ 5081597 w 6408310"/>
              <a:gd name="connsiteY67" fmla="*/ 4013154 h 6912725"/>
              <a:gd name="connsiteX68" fmla="*/ 5088052 w 6408310"/>
              <a:gd name="connsiteY68" fmla="*/ 4027525 h 6912725"/>
              <a:gd name="connsiteX69" fmla="*/ 5189054 w 6408310"/>
              <a:gd name="connsiteY69" fmla="*/ 4098668 h 6912725"/>
              <a:gd name="connsiteX70" fmla="*/ 5228545 w 6408310"/>
              <a:gd name="connsiteY70" fmla="*/ 4146658 h 6912725"/>
              <a:gd name="connsiteX71" fmla="*/ 5268336 w 6408310"/>
              <a:gd name="connsiteY71" fmla="*/ 4194504 h 6912725"/>
              <a:gd name="connsiteX72" fmla="*/ 5317950 w 6408310"/>
              <a:gd name="connsiteY72" fmla="*/ 4267325 h 6912725"/>
              <a:gd name="connsiteX73" fmla="*/ 5598270 w 6408310"/>
              <a:gd name="connsiteY73" fmla="*/ 4563876 h 6912725"/>
              <a:gd name="connsiteX74" fmla="*/ 5833068 w 6408310"/>
              <a:gd name="connsiteY74" fmla="*/ 5016605 h 6912725"/>
              <a:gd name="connsiteX75" fmla="*/ 6045916 w 6408310"/>
              <a:gd name="connsiteY75" fmla="*/ 5405287 h 6912725"/>
              <a:gd name="connsiteX76" fmla="*/ 6117737 w 6408310"/>
              <a:gd name="connsiteY76" fmla="*/ 5538137 h 6912725"/>
              <a:gd name="connsiteX77" fmla="*/ 6144230 w 6408310"/>
              <a:gd name="connsiteY77" fmla="*/ 5635151 h 6912725"/>
              <a:gd name="connsiteX78" fmla="*/ 6176742 w 6408310"/>
              <a:gd name="connsiteY78" fmla="*/ 5809044 h 6912725"/>
              <a:gd name="connsiteX79" fmla="*/ 6245199 w 6408310"/>
              <a:gd name="connsiteY79" fmla="*/ 6038018 h 6912725"/>
              <a:gd name="connsiteX80" fmla="*/ 6303931 w 6408310"/>
              <a:gd name="connsiteY80" fmla="*/ 6175618 h 6912725"/>
              <a:gd name="connsiteX81" fmla="*/ 6336313 w 6408310"/>
              <a:gd name="connsiteY81" fmla="*/ 6345837 h 6912725"/>
              <a:gd name="connsiteX82" fmla="*/ 6401195 w 6408310"/>
              <a:gd name="connsiteY82" fmla="*/ 6542084 h 6912725"/>
              <a:gd name="connsiteX83" fmla="*/ 6408310 w 6408310"/>
              <a:gd name="connsiteY83" fmla="*/ 6612865 h 6912725"/>
              <a:gd name="connsiteX84" fmla="*/ 1146484 w 6408310"/>
              <a:gd name="connsiteY84" fmla="*/ 6912725 h 6912725"/>
              <a:gd name="connsiteX85" fmla="*/ 1108438 w 6408310"/>
              <a:gd name="connsiteY85" fmla="*/ 6825083 h 6912725"/>
              <a:gd name="connsiteX86" fmla="*/ 997867 w 6408310"/>
              <a:gd name="connsiteY86" fmla="*/ 6378703 h 6912725"/>
              <a:gd name="connsiteX87" fmla="*/ 858750 w 6408310"/>
              <a:gd name="connsiteY87" fmla="*/ 5923784 h 6912725"/>
              <a:gd name="connsiteX88" fmla="*/ 860408 w 6408310"/>
              <a:gd name="connsiteY88" fmla="*/ 5860728 h 6912725"/>
              <a:gd name="connsiteX89" fmla="*/ 853644 w 6408310"/>
              <a:gd name="connsiteY89" fmla="*/ 5771381 h 6912725"/>
              <a:gd name="connsiteX90" fmla="*/ 852164 w 6408310"/>
              <a:gd name="connsiteY90" fmla="*/ 5615193 h 6912725"/>
              <a:gd name="connsiteX91" fmla="*/ 831986 w 6408310"/>
              <a:gd name="connsiteY91" fmla="*/ 5402745 h 6912725"/>
              <a:gd name="connsiteX92" fmla="*/ 759590 w 6408310"/>
              <a:gd name="connsiteY92" fmla="*/ 5239800 h 6912725"/>
              <a:gd name="connsiteX93" fmla="*/ 767251 w 6408310"/>
              <a:gd name="connsiteY93" fmla="*/ 5227414 h 6912725"/>
              <a:gd name="connsiteX94" fmla="*/ 745427 w 6408310"/>
              <a:gd name="connsiteY94" fmla="*/ 5118958 h 6912725"/>
              <a:gd name="connsiteX95" fmla="*/ 635950 w 6408310"/>
              <a:gd name="connsiteY95" fmla="*/ 4788294 h 6912725"/>
              <a:gd name="connsiteX96" fmla="*/ 558787 w 6408310"/>
              <a:gd name="connsiteY96" fmla="*/ 4518070 h 6912725"/>
              <a:gd name="connsiteX97" fmla="*/ 555530 w 6408310"/>
              <a:gd name="connsiteY97" fmla="*/ 4444433 h 6912725"/>
              <a:gd name="connsiteX98" fmla="*/ 549378 w 6408310"/>
              <a:gd name="connsiteY98" fmla="*/ 4320965 h 6912725"/>
              <a:gd name="connsiteX99" fmla="*/ 572361 w 6408310"/>
              <a:gd name="connsiteY99" fmla="*/ 4232369 h 6912725"/>
              <a:gd name="connsiteX100" fmla="*/ 556288 w 6408310"/>
              <a:gd name="connsiteY100" fmla="*/ 4127673 h 6912725"/>
              <a:gd name="connsiteX101" fmla="*/ 506660 w 6408310"/>
              <a:gd name="connsiteY101" fmla="*/ 3821119 h 6912725"/>
              <a:gd name="connsiteX102" fmla="*/ 494791 w 6408310"/>
              <a:gd name="connsiteY102" fmla="*/ 3723556 h 6912725"/>
              <a:gd name="connsiteX103" fmla="*/ 490230 w 6408310"/>
              <a:gd name="connsiteY103" fmla="*/ 3508893 h 6912725"/>
              <a:gd name="connsiteX104" fmla="*/ 484223 w 6408310"/>
              <a:gd name="connsiteY104" fmla="*/ 3233179 h 6912725"/>
              <a:gd name="connsiteX105" fmla="*/ 460329 w 6408310"/>
              <a:gd name="connsiteY105" fmla="*/ 3041244 h 6912725"/>
              <a:gd name="connsiteX106" fmla="*/ 407197 w 6408310"/>
              <a:gd name="connsiteY106" fmla="*/ 2812292 h 6912725"/>
              <a:gd name="connsiteX107" fmla="*/ 386122 w 6408310"/>
              <a:gd name="connsiteY107" fmla="*/ 2757841 h 6912725"/>
              <a:gd name="connsiteX108" fmla="*/ 363684 w 6408310"/>
              <a:gd name="connsiteY108" fmla="*/ 2714608 h 6912725"/>
              <a:gd name="connsiteX109" fmla="*/ 330746 w 6408310"/>
              <a:gd name="connsiteY109" fmla="*/ 2625146 h 6912725"/>
              <a:gd name="connsiteX110" fmla="*/ 299927 w 6408310"/>
              <a:gd name="connsiteY110" fmla="*/ 2566177 h 6912725"/>
              <a:gd name="connsiteX111" fmla="*/ 288272 w 6408310"/>
              <a:gd name="connsiteY111" fmla="*/ 2439923 h 6912725"/>
              <a:gd name="connsiteX112" fmla="*/ 233611 w 6408310"/>
              <a:gd name="connsiteY112" fmla="*/ 2326248 h 6912725"/>
              <a:gd name="connsiteX113" fmla="*/ 115057 w 6408310"/>
              <a:gd name="connsiteY113" fmla="*/ 2127916 h 691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08310" h="6912725">
                <a:moveTo>
                  <a:pt x="0" y="108934"/>
                </a:moveTo>
                <a:lnTo>
                  <a:pt x="1911522" y="0"/>
                </a:lnTo>
                <a:lnTo>
                  <a:pt x="1916026" y="4704"/>
                </a:lnTo>
                <a:cubicBezTo>
                  <a:pt x="1916562" y="7914"/>
                  <a:pt x="1915147" y="12061"/>
                  <a:pt x="1911112" y="17418"/>
                </a:cubicBezTo>
                <a:cubicBezTo>
                  <a:pt x="1943271" y="27853"/>
                  <a:pt x="1947645" y="36373"/>
                  <a:pt x="1972871" y="72530"/>
                </a:cubicBezTo>
                <a:cubicBezTo>
                  <a:pt x="1980767" y="117667"/>
                  <a:pt x="2061296" y="115435"/>
                  <a:pt x="2069180" y="173199"/>
                </a:cubicBezTo>
                <a:cubicBezTo>
                  <a:pt x="2075196" y="191586"/>
                  <a:pt x="2112853" y="231006"/>
                  <a:pt x="2131569" y="227805"/>
                </a:cubicBezTo>
                <a:cubicBezTo>
                  <a:pt x="2141808" y="233828"/>
                  <a:pt x="2146631" y="247405"/>
                  <a:pt x="2162747" y="239714"/>
                </a:cubicBezTo>
                <a:cubicBezTo>
                  <a:pt x="2183739" y="232191"/>
                  <a:pt x="2206491" y="310465"/>
                  <a:pt x="2220499" y="289903"/>
                </a:cubicBezTo>
                <a:cubicBezTo>
                  <a:pt x="2257038" y="315132"/>
                  <a:pt x="2344409" y="362107"/>
                  <a:pt x="2381978" y="391093"/>
                </a:cubicBezTo>
                <a:cubicBezTo>
                  <a:pt x="2419547" y="420079"/>
                  <a:pt x="2445794" y="442621"/>
                  <a:pt x="2445910" y="463815"/>
                </a:cubicBezTo>
                <a:cubicBezTo>
                  <a:pt x="2462109" y="546053"/>
                  <a:pt x="2496860" y="553382"/>
                  <a:pt x="2531236" y="600817"/>
                </a:cubicBezTo>
                <a:cubicBezTo>
                  <a:pt x="2573647" y="650501"/>
                  <a:pt x="2589314" y="613369"/>
                  <a:pt x="2617149" y="703748"/>
                </a:cubicBezTo>
                <a:cubicBezTo>
                  <a:pt x="2635983" y="695546"/>
                  <a:pt x="2643943" y="702017"/>
                  <a:pt x="2650333" y="720900"/>
                </a:cubicBezTo>
                <a:cubicBezTo>
                  <a:pt x="2671881" y="743975"/>
                  <a:pt x="2701744" y="706344"/>
                  <a:pt x="2705541" y="750090"/>
                </a:cubicBezTo>
                <a:cubicBezTo>
                  <a:pt x="2730861" y="760850"/>
                  <a:pt x="2742856" y="778498"/>
                  <a:pt x="2757210" y="789489"/>
                </a:cubicBezTo>
                <a:cubicBezTo>
                  <a:pt x="2776836" y="801882"/>
                  <a:pt x="2774652" y="796949"/>
                  <a:pt x="2791660" y="816041"/>
                </a:cubicBezTo>
                <a:cubicBezTo>
                  <a:pt x="2815343" y="835699"/>
                  <a:pt x="2784183" y="871086"/>
                  <a:pt x="2840975" y="842225"/>
                </a:cubicBezTo>
                <a:cubicBezTo>
                  <a:pt x="2854681" y="875427"/>
                  <a:pt x="2877032" y="859395"/>
                  <a:pt x="2917970" y="879392"/>
                </a:cubicBezTo>
                <a:cubicBezTo>
                  <a:pt x="2921487" y="903353"/>
                  <a:pt x="2937122" y="907916"/>
                  <a:pt x="2957236" y="906835"/>
                </a:cubicBezTo>
                <a:lnTo>
                  <a:pt x="3117215" y="1073714"/>
                </a:lnTo>
                <a:cubicBezTo>
                  <a:pt x="3153906" y="1089285"/>
                  <a:pt x="3232612" y="1124062"/>
                  <a:pt x="3250958" y="1130397"/>
                </a:cubicBezTo>
                <a:cubicBezTo>
                  <a:pt x="3409574" y="1172733"/>
                  <a:pt x="3456045" y="1237431"/>
                  <a:pt x="3496717" y="1260412"/>
                </a:cubicBezTo>
                <a:lnTo>
                  <a:pt x="3494992" y="1268283"/>
                </a:lnTo>
                <a:cubicBezTo>
                  <a:pt x="3495362" y="1274688"/>
                  <a:pt x="3498760" y="1281160"/>
                  <a:pt x="3508993" y="1287737"/>
                </a:cubicBezTo>
                <a:lnTo>
                  <a:pt x="3512115" y="1288544"/>
                </a:lnTo>
                <a:lnTo>
                  <a:pt x="3548697" y="1363739"/>
                </a:lnTo>
                <a:cubicBezTo>
                  <a:pt x="3572773" y="1395571"/>
                  <a:pt x="3623148" y="1421050"/>
                  <a:pt x="3656567" y="1479533"/>
                </a:cubicBezTo>
                <a:lnTo>
                  <a:pt x="3661987" y="1491779"/>
                </a:lnTo>
                <a:lnTo>
                  <a:pt x="3667389" y="1495409"/>
                </a:lnTo>
                <a:lnTo>
                  <a:pt x="3800461" y="1696689"/>
                </a:lnTo>
                <a:cubicBezTo>
                  <a:pt x="3835546" y="1747791"/>
                  <a:pt x="3913146" y="1811386"/>
                  <a:pt x="3933737" y="1853325"/>
                </a:cubicBezTo>
                <a:lnTo>
                  <a:pt x="3946446" y="1903446"/>
                </a:lnTo>
                <a:lnTo>
                  <a:pt x="3960581" y="1913244"/>
                </a:lnTo>
                <a:cubicBezTo>
                  <a:pt x="3979608" y="1926434"/>
                  <a:pt x="3998210" y="1940240"/>
                  <a:pt x="4015111" y="1956512"/>
                </a:cubicBezTo>
                <a:cubicBezTo>
                  <a:pt x="4083226" y="1956238"/>
                  <a:pt x="4031943" y="1969929"/>
                  <a:pt x="4070740" y="1999693"/>
                </a:cubicBezTo>
                <a:cubicBezTo>
                  <a:pt x="4027554" y="2022282"/>
                  <a:pt x="4128681" y="2025600"/>
                  <a:pt x="4091495" y="2064313"/>
                </a:cubicBezTo>
                <a:cubicBezTo>
                  <a:pt x="4099733" y="2068504"/>
                  <a:pt x="4108887" y="2071343"/>
                  <a:pt x="4118353" y="2073901"/>
                </a:cubicBezTo>
                <a:lnTo>
                  <a:pt x="4123293" y="2075261"/>
                </a:lnTo>
                <a:lnTo>
                  <a:pt x="4166582" y="2120685"/>
                </a:lnTo>
                <a:lnTo>
                  <a:pt x="4213721" y="2168493"/>
                </a:lnTo>
                <a:lnTo>
                  <a:pt x="4250795" y="2261746"/>
                </a:lnTo>
                <a:lnTo>
                  <a:pt x="4295408" y="2340515"/>
                </a:lnTo>
                <a:cubicBezTo>
                  <a:pt x="4303294" y="2350172"/>
                  <a:pt x="4311232" y="2360551"/>
                  <a:pt x="4318976" y="2371504"/>
                </a:cubicBezTo>
                <a:lnTo>
                  <a:pt x="4323314" y="2378166"/>
                </a:lnTo>
                <a:cubicBezTo>
                  <a:pt x="4323288" y="2378269"/>
                  <a:pt x="4323261" y="2378372"/>
                  <a:pt x="4323235" y="2378475"/>
                </a:cubicBezTo>
                <a:cubicBezTo>
                  <a:pt x="4323820" y="2380303"/>
                  <a:pt x="4325112" y="2382633"/>
                  <a:pt x="4327479" y="2385858"/>
                </a:cubicBezTo>
                <a:lnTo>
                  <a:pt x="4331226" y="2390318"/>
                </a:lnTo>
                <a:lnTo>
                  <a:pt x="4339643" y="2403246"/>
                </a:lnTo>
                <a:lnTo>
                  <a:pt x="4341435" y="2408870"/>
                </a:lnTo>
                <a:lnTo>
                  <a:pt x="4340548" y="2412798"/>
                </a:lnTo>
                <a:lnTo>
                  <a:pt x="4351634" y="2443869"/>
                </a:lnTo>
                <a:cubicBezTo>
                  <a:pt x="4370557" y="2458176"/>
                  <a:pt x="4365119" y="2472379"/>
                  <a:pt x="4380688" y="2504819"/>
                </a:cubicBezTo>
                <a:cubicBezTo>
                  <a:pt x="4393528" y="2510493"/>
                  <a:pt x="4397884" y="2522485"/>
                  <a:pt x="4399892" y="2537002"/>
                </a:cubicBezTo>
                <a:cubicBezTo>
                  <a:pt x="4420218" y="2562143"/>
                  <a:pt x="4430910" y="2594831"/>
                  <a:pt x="4449690" y="2628144"/>
                </a:cubicBezTo>
                <a:cubicBezTo>
                  <a:pt x="4468446" y="2678770"/>
                  <a:pt x="4488860" y="2772681"/>
                  <a:pt x="4512427" y="2840755"/>
                </a:cubicBezTo>
                <a:lnTo>
                  <a:pt x="4591091" y="3036586"/>
                </a:lnTo>
                <a:cubicBezTo>
                  <a:pt x="4639934" y="3158078"/>
                  <a:pt x="4730818" y="3310586"/>
                  <a:pt x="4757297" y="3388741"/>
                </a:cubicBezTo>
                <a:cubicBezTo>
                  <a:pt x="4756620" y="3412898"/>
                  <a:pt x="4755942" y="3437054"/>
                  <a:pt x="4755264" y="3461211"/>
                </a:cubicBezTo>
                <a:cubicBezTo>
                  <a:pt x="4763881" y="3469559"/>
                  <a:pt x="4774382" y="3498341"/>
                  <a:pt x="4776842" y="3503606"/>
                </a:cubicBezTo>
                <a:cubicBezTo>
                  <a:pt x="4776789" y="3503947"/>
                  <a:pt x="4816006" y="3543555"/>
                  <a:pt x="4815953" y="3543897"/>
                </a:cubicBezTo>
                <a:lnTo>
                  <a:pt x="4826382" y="3589602"/>
                </a:lnTo>
                <a:cubicBezTo>
                  <a:pt x="4854724" y="3618181"/>
                  <a:pt x="4872282" y="3672884"/>
                  <a:pt x="4900664" y="3697326"/>
                </a:cubicBezTo>
                <a:cubicBezTo>
                  <a:pt x="4872593" y="3751610"/>
                  <a:pt x="4889332" y="3712092"/>
                  <a:pt x="4944717" y="3795461"/>
                </a:cubicBezTo>
                <a:cubicBezTo>
                  <a:pt x="4981269" y="3830092"/>
                  <a:pt x="4951776" y="3836266"/>
                  <a:pt x="4981260" y="3887734"/>
                </a:cubicBezTo>
                <a:cubicBezTo>
                  <a:pt x="4992187" y="3900180"/>
                  <a:pt x="5000945" y="3922491"/>
                  <a:pt x="5000423" y="3933089"/>
                </a:cubicBezTo>
                <a:lnTo>
                  <a:pt x="5033013" y="3937041"/>
                </a:lnTo>
                <a:lnTo>
                  <a:pt x="5081597" y="4013154"/>
                </a:lnTo>
                <a:lnTo>
                  <a:pt x="5088052" y="4027525"/>
                </a:lnTo>
                <a:lnTo>
                  <a:pt x="5189054" y="4098668"/>
                </a:lnTo>
                <a:lnTo>
                  <a:pt x="5228545" y="4146658"/>
                </a:lnTo>
                <a:lnTo>
                  <a:pt x="5268336" y="4194504"/>
                </a:lnTo>
                <a:cubicBezTo>
                  <a:pt x="5282676" y="4201217"/>
                  <a:pt x="5302948" y="4267012"/>
                  <a:pt x="5317950" y="4267325"/>
                </a:cubicBezTo>
                <a:cubicBezTo>
                  <a:pt x="5371561" y="4431932"/>
                  <a:pt x="5512417" y="4438996"/>
                  <a:pt x="5598270" y="4563876"/>
                </a:cubicBezTo>
                <a:cubicBezTo>
                  <a:pt x="5684123" y="4688756"/>
                  <a:pt x="5658748" y="4766617"/>
                  <a:pt x="5833068" y="5016605"/>
                </a:cubicBezTo>
                <a:cubicBezTo>
                  <a:pt x="5917959" y="5167124"/>
                  <a:pt x="6007541" y="5258633"/>
                  <a:pt x="6045916" y="5405287"/>
                </a:cubicBezTo>
                <a:cubicBezTo>
                  <a:pt x="6053001" y="5431110"/>
                  <a:pt x="6137180" y="5517469"/>
                  <a:pt x="6117737" y="5538137"/>
                </a:cubicBezTo>
                <a:cubicBezTo>
                  <a:pt x="6096856" y="5567956"/>
                  <a:pt x="6185855" y="5633330"/>
                  <a:pt x="6144230" y="5635151"/>
                </a:cubicBezTo>
                <a:cubicBezTo>
                  <a:pt x="6206267" y="5682015"/>
                  <a:pt x="6167034" y="5753331"/>
                  <a:pt x="6176742" y="5809044"/>
                </a:cubicBezTo>
                <a:cubicBezTo>
                  <a:pt x="6181644" y="5871497"/>
                  <a:pt x="6197878" y="5926431"/>
                  <a:pt x="6245199" y="6038018"/>
                </a:cubicBezTo>
                <a:cubicBezTo>
                  <a:pt x="6276717" y="6104340"/>
                  <a:pt x="6288745" y="6124315"/>
                  <a:pt x="6303931" y="6175618"/>
                </a:cubicBezTo>
                <a:cubicBezTo>
                  <a:pt x="6319117" y="6226921"/>
                  <a:pt x="6298592" y="6320971"/>
                  <a:pt x="6336313" y="6345837"/>
                </a:cubicBezTo>
                <a:cubicBezTo>
                  <a:pt x="6368454" y="6400251"/>
                  <a:pt x="6388884" y="6464262"/>
                  <a:pt x="6401195" y="6542084"/>
                </a:cubicBezTo>
                <a:lnTo>
                  <a:pt x="6408310" y="6612865"/>
                </a:lnTo>
                <a:lnTo>
                  <a:pt x="1146484" y="6912725"/>
                </a:lnTo>
                <a:lnTo>
                  <a:pt x="1108438" y="6825083"/>
                </a:lnTo>
                <a:cubicBezTo>
                  <a:pt x="1057133" y="6684904"/>
                  <a:pt x="1090669" y="6637010"/>
                  <a:pt x="997867" y="6378703"/>
                </a:cubicBezTo>
                <a:cubicBezTo>
                  <a:pt x="956253" y="6228487"/>
                  <a:pt x="874761" y="6010797"/>
                  <a:pt x="858750" y="5923784"/>
                </a:cubicBezTo>
                <a:cubicBezTo>
                  <a:pt x="856924" y="5899993"/>
                  <a:pt x="844018" y="5873122"/>
                  <a:pt x="860408" y="5860728"/>
                </a:cubicBezTo>
                <a:cubicBezTo>
                  <a:pt x="878957" y="5840950"/>
                  <a:pt x="823834" y="5761906"/>
                  <a:pt x="853644" y="5771381"/>
                </a:cubicBezTo>
                <a:cubicBezTo>
                  <a:pt x="815383" y="5715186"/>
                  <a:pt x="852133" y="5665047"/>
                  <a:pt x="852164" y="5615193"/>
                </a:cubicBezTo>
                <a:cubicBezTo>
                  <a:pt x="817076" y="5571334"/>
                  <a:pt x="851740" y="5509975"/>
                  <a:pt x="831986" y="5402745"/>
                </a:cubicBezTo>
                <a:cubicBezTo>
                  <a:pt x="792037" y="5354630"/>
                  <a:pt x="819063" y="5330513"/>
                  <a:pt x="759590" y="5239800"/>
                </a:cubicBezTo>
                <a:cubicBezTo>
                  <a:pt x="762665" y="5236543"/>
                  <a:pt x="765245" y="5232371"/>
                  <a:pt x="767251" y="5227414"/>
                </a:cubicBezTo>
                <a:cubicBezTo>
                  <a:pt x="778914" y="5198604"/>
                  <a:pt x="769142" y="5150045"/>
                  <a:pt x="745427" y="5118958"/>
                </a:cubicBezTo>
                <a:cubicBezTo>
                  <a:pt x="660991" y="4975263"/>
                  <a:pt x="672599" y="4907855"/>
                  <a:pt x="635950" y="4788294"/>
                </a:cubicBezTo>
                <a:cubicBezTo>
                  <a:pt x="600650" y="4653678"/>
                  <a:pt x="646752" y="4690694"/>
                  <a:pt x="558787" y="4518070"/>
                </a:cubicBezTo>
                <a:cubicBezTo>
                  <a:pt x="577057" y="4502442"/>
                  <a:pt x="573633" y="4481342"/>
                  <a:pt x="555530" y="4444433"/>
                </a:cubicBezTo>
                <a:cubicBezTo>
                  <a:pt x="540027" y="4379200"/>
                  <a:pt x="596616" y="4390343"/>
                  <a:pt x="549378" y="4320965"/>
                </a:cubicBezTo>
                <a:cubicBezTo>
                  <a:pt x="581692" y="4336040"/>
                  <a:pt x="535024" y="4198883"/>
                  <a:pt x="572361" y="4232369"/>
                </a:cubicBezTo>
                <a:cubicBezTo>
                  <a:pt x="590648" y="4193014"/>
                  <a:pt x="541489" y="4167113"/>
                  <a:pt x="556288" y="4127673"/>
                </a:cubicBezTo>
                <a:lnTo>
                  <a:pt x="506660" y="3821119"/>
                </a:lnTo>
                <a:cubicBezTo>
                  <a:pt x="481478" y="3781010"/>
                  <a:pt x="483894" y="3751446"/>
                  <a:pt x="494791" y="3723556"/>
                </a:cubicBezTo>
                <a:cubicBezTo>
                  <a:pt x="472516" y="3634460"/>
                  <a:pt x="499836" y="3607209"/>
                  <a:pt x="490230" y="3508893"/>
                </a:cubicBezTo>
                <a:cubicBezTo>
                  <a:pt x="525541" y="3397546"/>
                  <a:pt x="482951" y="3307116"/>
                  <a:pt x="484223" y="3233179"/>
                </a:cubicBezTo>
                <a:cubicBezTo>
                  <a:pt x="465844" y="3133672"/>
                  <a:pt x="460855" y="3219289"/>
                  <a:pt x="460329" y="3041244"/>
                </a:cubicBezTo>
                <a:lnTo>
                  <a:pt x="407197" y="2812292"/>
                </a:lnTo>
                <a:cubicBezTo>
                  <a:pt x="391019" y="2768219"/>
                  <a:pt x="344571" y="2745090"/>
                  <a:pt x="386122" y="2757841"/>
                </a:cubicBezTo>
                <a:cubicBezTo>
                  <a:pt x="381879" y="2743275"/>
                  <a:pt x="360306" y="2721346"/>
                  <a:pt x="363684" y="2714608"/>
                </a:cubicBezTo>
                <a:lnTo>
                  <a:pt x="330746" y="2625146"/>
                </a:lnTo>
                <a:lnTo>
                  <a:pt x="299927" y="2566177"/>
                </a:lnTo>
                <a:cubicBezTo>
                  <a:pt x="300505" y="2524092"/>
                  <a:pt x="287694" y="2482008"/>
                  <a:pt x="288272" y="2439923"/>
                </a:cubicBezTo>
                <a:cubicBezTo>
                  <a:pt x="243273" y="2349673"/>
                  <a:pt x="278610" y="2382839"/>
                  <a:pt x="233611" y="2326248"/>
                </a:cubicBezTo>
                <a:lnTo>
                  <a:pt x="115057" y="212791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CB6A17C-31D7-3B41-8EC5-BFC197E66836}"/>
              </a:ext>
            </a:extLst>
          </p:cNvPr>
          <p:cNvSpPr>
            <a:spLocks noGrp="1"/>
          </p:cNvSpPr>
          <p:nvPr>
            <p:ph type="title"/>
          </p:nvPr>
        </p:nvSpPr>
        <p:spPr>
          <a:xfrm>
            <a:off x="1137685" y="3641651"/>
            <a:ext cx="4055418" cy="2146374"/>
          </a:xfrm>
        </p:spPr>
        <p:txBody>
          <a:bodyPr anchor="b">
            <a:normAutofit/>
          </a:bodyPr>
          <a:lstStyle/>
          <a:p>
            <a:r>
              <a:rPr lang="en-US">
                <a:solidFill>
                  <a:schemeClr val="tx1">
                    <a:lumMod val="85000"/>
                    <a:lumOff val="15000"/>
                  </a:schemeClr>
                </a:solidFill>
              </a:rPr>
              <a:t>Original Data Source</a:t>
            </a:r>
          </a:p>
        </p:txBody>
      </p:sp>
      <p:sp>
        <p:nvSpPr>
          <p:cNvPr id="3" name="Content Placeholder 2">
            <a:extLst>
              <a:ext uri="{FF2B5EF4-FFF2-40B4-BE49-F238E27FC236}">
                <a16:creationId xmlns:a16="http://schemas.microsoft.com/office/drawing/2014/main" id="{811EA258-E894-A4F5-1BC7-EB5AB68E2EC5}"/>
              </a:ext>
            </a:extLst>
          </p:cNvPr>
          <p:cNvSpPr>
            <a:spLocks noGrp="1"/>
          </p:cNvSpPr>
          <p:nvPr>
            <p:ph idx="1"/>
          </p:nvPr>
        </p:nvSpPr>
        <p:spPr>
          <a:xfrm>
            <a:off x="6096000" y="896469"/>
            <a:ext cx="5046196" cy="5323356"/>
          </a:xfrm>
        </p:spPr>
        <p:txBody>
          <a:bodyPr>
            <a:normAutofit/>
          </a:bodyPr>
          <a:lstStyle/>
          <a:p>
            <a:r>
              <a:rPr lang="en-US" sz="2000">
                <a:solidFill>
                  <a:schemeClr val="tx1">
                    <a:lumMod val="85000"/>
                    <a:lumOff val="15000"/>
                  </a:schemeClr>
                </a:solidFill>
              </a:rPr>
              <a:t>Prepared by Melinda Fierro</a:t>
            </a:r>
          </a:p>
          <a:p>
            <a:pPr lvl="1"/>
            <a:r>
              <a:rPr lang="en-US" sz="2000">
                <a:solidFill>
                  <a:schemeClr val="tx1">
                    <a:lumMod val="85000"/>
                    <a:lumOff val="15000"/>
                  </a:schemeClr>
                </a:solidFill>
              </a:rPr>
              <a:t>Director of teaching and learning</a:t>
            </a:r>
          </a:p>
          <a:p>
            <a:pPr lvl="1"/>
            <a:r>
              <a:rPr lang="en-US" sz="2000">
                <a:solidFill>
                  <a:schemeClr val="tx1">
                    <a:lumMod val="85000"/>
                    <a:lumOff val="15000"/>
                  </a:schemeClr>
                </a:solidFill>
              </a:rPr>
              <a:t>Member of the research, evaluation, and assessment team</a:t>
            </a:r>
          </a:p>
          <a:p>
            <a:pPr lvl="1"/>
            <a:endParaRPr lang="en-US" sz="2000">
              <a:solidFill>
                <a:schemeClr val="tx1">
                  <a:lumMod val="85000"/>
                  <a:lumOff val="15000"/>
                </a:schemeClr>
              </a:solidFill>
            </a:endParaRPr>
          </a:p>
          <a:p>
            <a:pPr lvl="1"/>
            <a:endParaRPr lang="en-US" sz="2000">
              <a:solidFill>
                <a:schemeClr val="tx1">
                  <a:lumMod val="85000"/>
                  <a:lumOff val="15000"/>
                </a:schemeClr>
              </a:solidFill>
            </a:endParaRPr>
          </a:p>
        </p:txBody>
      </p:sp>
      <p:pic>
        <p:nvPicPr>
          <p:cNvPr id="66" name="Audio 65">
            <a:hlinkClick r:id="" action="ppaction://media"/>
            <a:extLst>
              <a:ext uri="{FF2B5EF4-FFF2-40B4-BE49-F238E27FC236}">
                <a16:creationId xmlns:a16="http://schemas.microsoft.com/office/drawing/2014/main" id="{485B5791-09DB-3B78-B39B-41A5D099382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2996081"/>
      </p:ext>
    </p:extLst>
  </p:cSld>
  <p:clrMapOvr>
    <a:masterClrMapping/>
  </p:clrMapOvr>
  <mc:AlternateContent xmlns:mc="http://schemas.openxmlformats.org/markup-compatibility/2006">
    <mc:Choice xmlns:p14="http://schemas.microsoft.com/office/powerpoint/2010/main" Requires="p14">
      <p:transition spd="slow" p14:dur="2000" advTm="44743"/>
    </mc:Choice>
    <mc:Fallback>
      <p:transition spd="slow" advTm="44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8BA5F19-D5E1-4ECC-BEC2-DF7AEDFD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BB4D578A-F2C4-4EA9-A811-B48E66D63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B6A17C-31D7-3B41-8EC5-BFC197E66836}"/>
              </a:ext>
            </a:extLst>
          </p:cNvPr>
          <p:cNvSpPr>
            <a:spLocks noGrp="1"/>
          </p:cNvSpPr>
          <p:nvPr>
            <p:ph type="title"/>
          </p:nvPr>
        </p:nvSpPr>
        <p:spPr>
          <a:xfrm>
            <a:off x="1242044" y="6078020"/>
            <a:ext cx="9707911" cy="739881"/>
          </a:xfrm>
        </p:spPr>
        <p:txBody>
          <a:bodyPr vert="horz" lIns="91440" tIns="45720" rIns="91440" bIns="45720" rtlCol="0" anchor="b">
            <a:normAutofit/>
          </a:bodyPr>
          <a:lstStyle/>
          <a:p>
            <a:pPr algn="ctr"/>
            <a:r>
              <a:rPr lang="en-US" sz="3600" dirty="0"/>
              <a:t>                                         Breakdown of Data</a:t>
            </a:r>
          </a:p>
        </p:txBody>
      </p:sp>
      <p:pic>
        <p:nvPicPr>
          <p:cNvPr id="8" name="Picture 7" descr="A picture containing diagram, screenshot, rectangle, line&#10;&#10;Description automatically generated">
            <a:extLst>
              <a:ext uri="{FF2B5EF4-FFF2-40B4-BE49-F238E27FC236}">
                <a16:creationId xmlns:a16="http://schemas.microsoft.com/office/drawing/2014/main" id="{212D0574-2B7F-31B3-23A1-23DB3BEB8F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0" y="0"/>
            <a:ext cx="4283293" cy="3854963"/>
          </a:xfrm>
          <a:prstGeom prst="rect">
            <a:avLst/>
          </a:prstGeom>
          <a:noFill/>
        </p:spPr>
      </p:pic>
      <p:pic>
        <p:nvPicPr>
          <p:cNvPr id="9" name="Picture 8" descr="A picture containing text, diagram, screenshot, rectangle&#10;&#10;Description automatically generated">
            <a:extLst>
              <a:ext uri="{FF2B5EF4-FFF2-40B4-BE49-F238E27FC236}">
                <a16:creationId xmlns:a16="http://schemas.microsoft.com/office/drawing/2014/main" id="{D9E8AA62-85E0-94CD-34E5-5F3D1513785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a:off x="-1" y="3003037"/>
            <a:ext cx="4358641" cy="3854963"/>
          </a:xfrm>
          <a:prstGeom prst="rect">
            <a:avLst/>
          </a:prstGeom>
          <a:noFill/>
        </p:spPr>
      </p:pic>
      <p:pic>
        <p:nvPicPr>
          <p:cNvPr id="5" name="Picture 4">
            <a:extLst>
              <a:ext uri="{FF2B5EF4-FFF2-40B4-BE49-F238E27FC236}">
                <a16:creationId xmlns:a16="http://schemas.microsoft.com/office/drawing/2014/main" id="{B11BEF30-FE21-72FA-9800-CA57B426A616}"/>
              </a:ext>
            </a:extLst>
          </p:cNvPr>
          <p:cNvPicPr>
            <a:picLocks noChangeAspect="1"/>
          </p:cNvPicPr>
          <p:nvPr/>
        </p:nvPicPr>
        <p:blipFill>
          <a:blip r:embed="rId7"/>
          <a:stretch>
            <a:fillRect/>
          </a:stretch>
        </p:blipFill>
        <p:spPr>
          <a:xfrm>
            <a:off x="4283292" y="0"/>
            <a:ext cx="7908707" cy="6217920"/>
          </a:xfrm>
          <a:prstGeom prst="rect">
            <a:avLst/>
          </a:prstGeom>
        </p:spPr>
      </p:pic>
      <p:pic>
        <p:nvPicPr>
          <p:cNvPr id="81" name="Audio 80">
            <a:hlinkClick r:id="" action="ppaction://media"/>
            <a:extLst>
              <a:ext uri="{FF2B5EF4-FFF2-40B4-BE49-F238E27FC236}">
                <a16:creationId xmlns:a16="http://schemas.microsoft.com/office/drawing/2014/main" id="{B39D5E06-FDF0-F91E-25B3-C839FAABF01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6971353"/>
      </p:ext>
    </p:extLst>
  </p:cSld>
  <p:clrMapOvr>
    <a:masterClrMapping/>
  </p:clrMapOvr>
  <mc:AlternateContent xmlns:mc="http://schemas.openxmlformats.org/markup-compatibility/2006">
    <mc:Choice xmlns:p14="http://schemas.microsoft.com/office/powerpoint/2010/main" Requires="p14">
      <p:transition spd="slow" p14:dur="2000" advTm="86349"/>
    </mc:Choice>
    <mc:Fallback>
      <p:transition spd="slow" advTm="86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953E74-D241-4DDF-8508-F0365EA13A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5C3C901A-B2F4-4A3C-BCDD-7C8D587EC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2192000" cy="2371134"/>
          </a:xfrm>
          <a:custGeom>
            <a:avLst/>
            <a:gdLst>
              <a:gd name="connsiteX0" fmla="*/ 0 w 12192000"/>
              <a:gd name="connsiteY0" fmla="*/ 0 h 2515690"/>
              <a:gd name="connsiteX1" fmla="*/ 170442 w 12192000"/>
              <a:gd name="connsiteY1" fmla="*/ 96074 h 2515690"/>
              <a:gd name="connsiteX2" fmla="*/ 424739 w 12192000"/>
              <a:gd name="connsiteY2" fmla="*/ 224865 h 2515690"/>
              <a:gd name="connsiteX3" fmla="*/ 748273 w 12192000"/>
              <a:gd name="connsiteY3" fmla="*/ 373939 h 2515690"/>
              <a:gd name="connsiteX4" fmla="*/ 1037058 w 12192000"/>
              <a:gd name="connsiteY4" fmla="*/ 499994 h 2515690"/>
              <a:gd name="connsiteX5" fmla="*/ 1101312 w 12192000"/>
              <a:gd name="connsiteY5" fmla="*/ 428540 h 2515690"/>
              <a:gd name="connsiteX6" fmla="*/ 1367071 w 12192000"/>
              <a:gd name="connsiteY6" fmla="*/ 516118 h 2515690"/>
              <a:gd name="connsiteX7" fmla="*/ 2189943 w 12192000"/>
              <a:gd name="connsiteY7" fmla="*/ 794533 h 2515690"/>
              <a:gd name="connsiteX8" fmla="*/ 2390329 w 12192000"/>
              <a:gd name="connsiteY8" fmla="*/ 920897 h 2515690"/>
              <a:gd name="connsiteX9" fmla="*/ 2459570 w 12192000"/>
              <a:gd name="connsiteY9" fmla="*/ 983740 h 2515690"/>
              <a:gd name="connsiteX10" fmla="*/ 2503252 w 12192000"/>
              <a:gd name="connsiteY10" fmla="*/ 1000151 h 2515690"/>
              <a:gd name="connsiteX11" fmla="*/ 2503252 w 12192000"/>
              <a:gd name="connsiteY11" fmla="*/ 1008273 h 2515690"/>
              <a:gd name="connsiteX12" fmla="*/ 2511191 w 12192000"/>
              <a:gd name="connsiteY12" fmla="*/ 1009499 h 2515690"/>
              <a:gd name="connsiteX13" fmla="*/ 2565029 w 12192000"/>
              <a:gd name="connsiteY13" fmla="*/ 1015977 h 2515690"/>
              <a:gd name="connsiteX14" fmla="*/ 2593745 w 12192000"/>
              <a:gd name="connsiteY14" fmla="*/ 1019963 h 2515690"/>
              <a:gd name="connsiteX15" fmla="*/ 2591015 w 12192000"/>
              <a:gd name="connsiteY15" fmla="*/ 1019651 h 2515690"/>
              <a:gd name="connsiteX16" fmla="*/ 2590137 w 12192000"/>
              <a:gd name="connsiteY16" fmla="*/ 1019549 h 2515690"/>
              <a:gd name="connsiteX17" fmla="*/ 2589021 w 12192000"/>
              <a:gd name="connsiteY17" fmla="*/ 1019424 h 2515690"/>
              <a:gd name="connsiteX18" fmla="*/ 2591015 w 12192000"/>
              <a:gd name="connsiteY18" fmla="*/ 1019651 h 2515690"/>
              <a:gd name="connsiteX19" fmla="*/ 2602385 w 12192000"/>
              <a:gd name="connsiteY19" fmla="*/ 1020975 h 2515690"/>
              <a:gd name="connsiteX20" fmla="*/ 2614445 w 12192000"/>
              <a:gd name="connsiteY20" fmla="*/ 1022389 h 2515690"/>
              <a:gd name="connsiteX21" fmla="*/ 2614445 w 12192000"/>
              <a:gd name="connsiteY21" fmla="*/ 1020966 h 2515690"/>
              <a:gd name="connsiteX22" fmla="*/ 2676661 w 12192000"/>
              <a:gd name="connsiteY22" fmla="*/ 1029355 h 2515690"/>
              <a:gd name="connsiteX23" fmla="*/ 2788597 w 12192000"/>
              <a:gd name="connsiteY23" fmla="*/ 1048926 h 2515690"/>
              <a:gd name="connsiteX24" fmla="*/ 2812742 w 12192000"/>
              <a:gd name="connsiteY24" fmla="*/ 1057667 h 2515690"/>
              <a:gd name="connsiteX25" fmla="*/ 2970201 w 12192000"/>
              <a:gd name="connsiteY25" fmla="*/ 949091 h 2515690"/>
              <a:gd name="connsiteX26" fmla="*/ 3030610 w 12192000"/>
              <a:gd name="connsiteY26" fmla="*/ 1049340 h 2515690"/>
              <a:gd name="connsiteX27" fmla="*/ 3058913 w 12192000"/>
              <a:gd name="connsiteY27" fmla="*/ 1048085 h 2515690"/>
              <a:gd name="connsiteX28" fmla="*/ 3072697 w 12192000"/>
              <a:gd name="connsiteY28" fmla="*/ 1045316 h 2515690"/>
              <a:gd name="connsiteX29" fmla="*/ 3083305 w 12192000"/>
              <a:gd name="connsiteY29" fmla="*/ 1040550 h 2515690"/>
              <a:gd name="connsiteX30" fmla="*/ 3125603 w 12192000"/>
              <a:gd name="connsiteY30" fmla="*/ 1004583 h 2515690"/>
              <a:gd name="connsiteX31" fmla="*/ 3385106 w 12192000"/>
              <a:gd name="connsiteY31" fmla="*/ 1042233 h 2515690"/>
              <a:gd name="connsiteX32" fmla="*/ 3424945 w 12192000"/>
              <a:gd name="connsiteY32" fmla="*/ 1065268 h 2515690"/>
              <a:gd name="connsiteX33" fmla="*/ 3436948 w 12192000"/>
              <a:gd name="connsiteY33" fmla="*/ 1068018 h 2515690"/>
              <a:gd name="connsiteX34" fmla="*/ 3466714 w 12192000"/>
              <a:gd name="connsiteY34" fmla="*/ 1063419 h 2515690"/>
              <a:gd name="connsiteX35" fmla="*/ 3550909 w 12192000"/>
              <a:gd name="connsiteY35" fmla="*/ 1044511 h 2515690"/>
              <a:gd name="connsiteX36" fmla="*/ 3555900 w 12192000"/>
              <a:gd name="connsiteY36" fmla="*/ 1041996 h 2515690"/>
              <a:gd name="connsiteX37" fmla="*/ 3625978 w 12192000"/>
              <a:gd name="connsiteY37" fmla="*/ 1023459 h 2515690"/>
              <a:gd name="connsiteX38" fmla="*/ 3632465 w 12192000"/>
              <a:gd name="connsiteY38" fmla="*/ 1023522 h 2515690"/>
              <a:gd name="connsiteX39" fmla="*/ 3649063 w 12192000"/>
              <a:gd name="connsiteY39" fmla="*/ 1018726 h 2515690"/>
              <a:gd name="connsiteX40" fmla="*/ 3805954 w 12192000"/>
              <a:gd name="connsiteY40" fmla="*/ 917517 h 2515690"/>
              <a:gd name="connsiteX41" fmla="*/ 4020506 w 12192000"/>
              <a:gd name="connsiteY41" fmla="*/ 816231 h 2515690"/>
              <a:gd name="connsiteX42" fmla="*/ 4233682 w 12192000"/>
              <a:gd name="connsiteY42" fmla="*/ 799511 h 2515690"/>
              <a:gd name="connsiteX43" fmla="*/ 4306552 w 12192000"/>
              <a:gd name="connsiteY43" fmla="*/ 610207 h 2515690"/>
              <a:gd name="connsiteX44" fmla="*/ 4816604 w 12192000"/>
              <a:gd name="connsiteY44" fmla="*/ 773163 h 2515690"/>
              <a:gd name="connsiteX45" fmla="*/ 4916502 w 12192000"/>
              <a:gd name="connsiteY45" fmla="*/ 788104 h 2515690"/>
              <a:gd name="connsiteX46" fmla="*/ 5224415 w 12192000"/>
              <a:gd name="connsiteY46" fmla="*/ 674418 h 2515690"/>
              <a:gd name="connsiteX47" fmla="*/ 5274077 w 12192000"/>
              <a:gd name="connsiteY47" fmla="*/ 655978 h 2515690"/>
              <a:gd name="connsiteX48" fmla="*/ 5371217 w 12192000"/>
              <a:gd name="connsiteY48" fmla="*/ 614372 h 2515690"/>
              <a:gd name="connsiteX49" fmla="*/ 5364523 w 12192000"/>
              <a:gd name="connsiteY49" fmla="*/ 502501 h 2515690"/>
              <a:gd name="connsiteX50" fmla="*/ 5457871 w 12192000"/>
              <a:gd name="connsiteY50" fmla="*/ 558285 h 2515690"/>
              <a:gd name="connsiteX51" fmla="*/ 5750580 w 12192000"/>
              <a:gd name="connsiteY51" fmla="*/ 663503 h 2515690"/>
              <a:gd name="connsiteX52" fmla="*/ 5976618 w 12192000"/>
              <a:gd name="connsiteY52" fmla="*/ 582652 h 2515690"/>
              <a:gd name="connsiteX53" fmla="*/ 6009346 w 12192000"/>
              <a:gd name="connsiteY53" fmla="*/ 559470 h 2515690"/>
              <a:gd name="connsiteX54" fmla="*/ 6069735 w 12192000"/>
              <a:gd name="connsiteY54" fmla="*/ 587803 h 2515690"/>
              <a:gd name="connsiteX55" fmla="*/ 6270319 w 12192000"/>
              <a:gd name="connsiteY55" fmla="*/ 643982 h 2515690"/>
              <a:gd name="connsiteX56" fmla="*/ 6406781 w 12192000"/>
              <a:gd name="connsiteY56" fmla="*/ 672327 h 2515690"/>
              <a:gd name="connsiteX57" fmla="*/ 6469508 w 12192000"/>
              <a:gd name="connsiteY57" fmla="*/ 708574 h 2515690"/>
              <a:gd name="connsiteX58" fmla="*/ 6515869 w 12192000"/>
              <a:gd name="connsiteY58" fmla="*/ 715738 h 2515690"/>
              <a:gd name="connsiteX59" fmla="*/ 6725938 w 12192000"/>
              <a:gd name="connsiteY59" fmla="*/ 691128 h 2515690"/>
              <a:gd name="connsiteX60" fmla="*/ 6778240 w 12192000"/>
              <a:gd name="connsiteY60" fmla="*/ 678998 h 2515690"/>
              <a:gd name="connsiteX61" fmla="*/ 6806944 w 12192000"/>
              <a:gd name="connsiteY61" fmla="*/ 646178 h 2515690"/>
              <a:gd name="connsiteX62" fmla="*/ 6830632 w 12192000"/>
              <a:gd name="connsiteY62" fmla="*/ 633915 h 2515690"/>
              <a:gd name="connsiteX63" fmla="*/ 6858072 w 12192000"/>
              <a:gd name="connsiteY63" fmla="*/ 646178 h 2515690"/>
              <a:gd name="connsiteX64" fmla="*/ 6891322 w 12192000"/>
              <a:gd name="connsiteY64" fmla="*/ 678998 h 2515690"/>
              <a:gd name="connsiteX65" fmla="*/ 6951905 w 12192000"/>
              <a:gd name="connsiteY65" fmla="*/ 691128 h 2515690"/>
              <a:gd name="connsiteX66" fmla="*/ 7195246 w 12192000"/>
              <a:gd name="connsiteY66" fmla="*/ 715738 h 2515690"/>
              <a:gd name="connsiteX67" fmla="*/ 7248949 w 12192000"/>
              <a:gd name="connsiteY67" fmla="*/ 708574 h 2515690"/>
              <a:gd name="connsiteX68" fmla="*/ 7321609 w 12192000"/>
              <a:gd name="connsiteY68" fmla="*/ 672327 h 2515690"/>
              <a:gd name="connsiteX69" fmla="*/ 7479684 w 12192000"/>
              <a:gd name="connsiteY69" fmla="*/ 643982 h 2515690"/>
              <a:gd name="connsiteX70" fmla="*/ 7712035 w 12192000"/>
              <a:gd name="connsiteY70" fmla="*/ 587803 h 2515690"/>
              <a:gd name="connsiteX71" fmla="*/ 7781987 w 12192000"/>
              <a:gd name="connsiteY71" fmla="*/ 559470 h 2515690"/>
              <a:gd name="connsiteX72" fmla="*/ 7819900 w 12192000"/>
              <a:gd name="connsiteY72" fmla="*/ 582652 h 2515690"/>
              <a:gd name="connsiteX73" fmla="*/ 8081736 w 12192000"/>
              <a:gd name="connsiteY73" fmla="*/ 663503 h 2515690"/>
              <a:gd name="connsiteX74" fmla="*/ 8420801 w 12192000"/>
              <a:gd name="connsiteY74" fmla="*/ 558285 h 2515690"/>
              <a:gd name="connsiteX75" fmla="*/ 8528933 w 12192000"/>
              <a:gd name="connsiteY75" fmla="*/ 502501 h 2515690"/>
              <a:gd name="connsiteX76" fmla="*/ 8521178 w 12192000"/>
              <a:gd name="connsiteY76" fmla="*/ 614372 h 2515690"/>
              <a:gd name="connsiteX77" fmla="*/ 8633702 w 12192000"/>
              <a:gd name="connsiteY77" fmla="*/ 655978 h 2515690"/>
              <a:gd name="connsiteX78" fmla="*/ 8691231 w 12192000"/>
              <a:gd name="connsiteY78" fmla="*/ 674418 h 2515690"/>
              <a:gd name="connsiteX79" fmla="*/ 9047908 w 12192000"/>
              <a:gd name="connsiteY79" fmla="*/ 788104 h 2515690"/>
              <a:gd name="connsiteX80" fmla="*/ 9163628 w 12192000"/>
              <a:gd name="connsiteY80" fmla="*/ 773163 h 2515690"/>
              <a:gd name="connsiteX81" fmla="*/ 9754459 w 12192000"/>
              <a:gd name="connsiteY81" fmla="*/ 610207 h 2515690"/>
              <a:gd name="connsiteX82" fmla="*/ 9838868 w 12192000"/>
              <a:gd name="connsiteY82" fmla="*/ 799511 h 2515690"/>
              <a:gd name="connsiteX83" fmla="*/ 10085808 w 12192000"/>
              <a:gd name="connsiteY83" fmla="*/ 816231 h 2515690"/>
              <a:gd name="connsiteX84" fmla="*/ 10334338 w 12192000"/>
              <a:gd name="connsiteY84" fmla="*/ 917517 h 2515690"/>
              <a:gd name="connsiteX85" fmla="*/ 10516076 w 12192000"/>
              <a:gd name="connsiteY85" fmla="*/ 1018726 h 2515690"/>
              <a:gd name="connsiteX86" fmla="*/ 10535302 w 12192000"/>
              <a:gd name="connsiteY86" fmla="*/ 1023522 h 2515690"/>
              <a:gd name="connsiteX87" fmla="*/ 10542819 w 12192000"/>
              <a:gd name="connsiteY87" fmla="*/ 1023458 h 2515690"/>
              <a:gd name="connsiteX88" fmla="*/ 10623994 w 12192000"/>
              <a:gd name="connsiteY88" fmla="*/ 1041996 h 2515690"/>
              <a:gd name="connsiteX89" fmla="*/ 10629774 w 12192000"/>
              <a:gd name="connsiteY89" fmla="*/ 1044511 h 2515690"/>
              <a:gd name="connsiteX90" fmla="*/ 10727305 w 12192000"/>
              <a:gd name="connsiteY90" fmla="*/ 1063419 h 2515690"/>
              <a:gd name="connsiteX91" fmla="*/ 10761785 w 12192000"/>
              <a:gd name="connsiteY91" fmla="*/ 1068017 h 2515690"/>
              <a:gd name="connsiteX92" fmla="*/ 10775688 w 12192000"/>
              <a:gd name="connsiteY92" fmla="*/ 1065268 h 2515690"/>
              <a:gd name="connsiteX93" fmla="*/ 10821837 w 12192000"/>
              <a:gd name="connsiteY93" fmla="*/ 1042232 h 2515690"/>
              <a:gd name="connsiteX94" fmla="*/ 11122438 w 12192000"/>
              <a:gd name="connsiteY94" fmla="*/ 1004583 h 2515690"/>
              <a:gd name="connsiteX95" fmla="*/ 11171433 w 12192000"/>
              <a:gd name="connsiteY95" fmla="*/ 1040550 h 2515690"/>
              <a:gd name="connsiteX96" fmla="*/ 11183724 w 12192000"/>
              <a:gd name="connsiteY96" fmla="*/ 1045316 h 2515690"/>
              <a:gd name="connsiteX97" fmla="*/ 11199690 w 12192000"/>
              <a:gd name="connsiteY97" fmla="*/ 1048085 h 2515690"/>
              <a:gd name="connsiteX98" fmla="*/ 11232475 w 12192000"/>
              <a:gd name="connsiteY98" fmla="*/ 1049340 h 2515690"/>
              <a:gd name="connsiteX99" fmla="*/ 11302451 w 12192000"/>
              <a:gd name="connsiteY99" fmla="*/ 949091 h 2515690"/>
              <a:gd name="connsiteX100" fmla="*/ 11484849 w 12192000"/>
              <a:gd name="connsiteY100" fmla="*/ 1057667 h 2515690"/>
              <a:gd name="connsiteX101" fmla="*/ 11512818 w 12192000"/>
              <a:gd name="connsiteY101" fmla="*/ 1048926 h 2515690"/>
              <a:gd name="connsiteX102" fmla="*/ 11642481 w 12192000"/>
              <a:gd name="connsiteY102" fmla="*/ 1029355 h 2515690"/>
              <a:gd name="connsiteX103" fmla="*/ 11714551 w 12192000"/>
              <a:gd name="connsiteY103" fmla="*/ 1020966 h 2515690"/>
              <a:gd name="connsiteX104" fmla="*/ 11714551 w 12192000"/>
              <a:gd name="connsiteY104" fmla="*/ 1022389 h 2515690"/>
              <a:gd name="connsiteX105" fmla="*/ 11728519 w 12192000"/>
              <a:gd name="connsiteY105" fmla="*/ 1020975 h 2515690"/>
              <a:gd name="connsiteX106" fmla="*/ 11741691 w 12192000"/>
              <a:gd name="connsiteY106" fmla="*/ 1019651 h 2515690"/>
              <a:gd name="connsiteX107" fmla="*/ 11743999 w 12192000"/>
              <a:gd name="connsiteY107" fmla="*/ 1019424 h 2515690"/>
              <a:gd name="connsiteX108" fmla="*/ 11742709 w 12192000"/>
              <a:gd name="connsiteY108" fmla="*/ 1019549 h 2515690"/>
              <a:gd name="connsiteX109" fmla="*/ 11741691 w 12192000"/>
              <a:gd name="connsiteY109" fmla="*/ 1019651 h 2515690"/>
              <a:gd name="connsiteX110" fmla="*/ 11738529 w 12192000"/>
              <a:gd name="connsiteY110" fmla="*/ 1019963 h 2515690"/>
              <a:gd name="connsiteX111" fmla="*/ 11771791 w 12192000"/>
              <a:gd name="connsiteY111" fmla="*/ 1015977 h 2515690"/>
              <a:gd name="connsiteX112" fmla="*/ 11834157 w 12192000"/>
              <a:gd name="connsiteY112" fmla="*/ 1009499 h 2515690"/>
              <a:gd name="connsiteX113" fmla="*/ 11843354 w 12192000"/>
              <a:gd name="connsiteY113" fmla="*/ 1008273 h 2515690"/>
              <a:gd name="connsiteX114" fmla="*/ 11843354 w 12192000"/>
              <a:gd name="connsiteY114" fmla="*/ 1000151 h 2515690"/>
              <a:gd name="connsiteX115" fmla="*/ 11893955 w 12192000"/>
              <a:gd name="connsiteY115" fmla="*/ 983740 h 2515690"/>
              <a:gd name="connsiteX116" fmla="*/ 11974160 w 12192000"/>
              <a:gd name="connsiteY116" fmla="*/ 920897 h 2515690"/>
              <a:gd name="connsiteX117" fmla="*/ 12143531 w 12192000"/>
              <a:gd name="connsiteY117" fmla="*/ 823664 h 2515690"/>
              <a:gd name="connsiteX118" fmla="*/ 12192000 w 12192000"/>
              <a:gd name="connsiteY118" fmla="*/ 801163 h 2515690"/>
              <a:gd name="connsiteX119" fmla="*/ 12192000 w 12192000"/>
              <a:gd name="connsiteY119" fmla="*/ 2515690 h 2515690"/>
              <a:gd name="connsiteX120" fmla="*/ 0 w 12192000"/>
              <a:gd name="connsiteY120" fmla="*/ 2515690 h 2515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2192000" h="2515690">
                <a:moveTo>
                  <a:pt x="0" y="0"/>
                </a:moveTo>
                <a:lnTo>
                  <a:pt x="170442" y="96074"/>
                </a:lnTo>
                <a:cubicBezTo>
                  <a:pt x="323315" y="179510"/>
                  <a:pt x="418777" y="223899"/>
                  <a:pt x="424739" y="224865"/>
                </a:cubicBezTo>
                <a:cubicBezTo>
                  <a:pt x="573781" y="248496"/>
                  <a:pt x="654649" y="314572"/>
                  <a:pt x="748273" y="373939"/>
                </a:cubicBezTo>
                <a:cubicBezTo>
                  <a:pt x="830321" y="425631"/>
                  <a:pt x="917271" y="480784"/>
                  <a:pt x="1037058" y="499994"/>
                </a:cubicBezTo>
                <a:cubicBezTo>
                  <a:pt x="1195925" y="525362"/>
                  <a:pt x="1048105" y="445478"/>
                  <a:pt x="1101312" y="428540"/>
                </a:cubicBezTo>
                <a:cubicBezTo>
                  <a:pt x="1188473" y="458169"/>
                  <a:pt x="1274625" y="505369"/>
                  <a:pt x="1367071" y="516118"/>
                </a:cubicBezTo>
                <a:cubicBezTo>
                  <a:pt x="1701323" y="554463"/>
                  <a:pt x="1964451" y="648887"/>
                  <a:pt x="2189943" y="794533"/>
                </a:cubicBezTo>
                <a:cubicBezTo>
                  <a:pt x="2255082" y="836300"/>
                  <a:pt x="2357481" y="862342"/>
                  <a:pt x="2390329" y="920897"/>
                </a:cubicBezTo>
                <a:cubicBezTo>
                  <a:pt x="2406050" y="949359"/>
                  <a:pt x="2430126" y="969285"/>
                  <a:pt x="2459570" y="983740"/>
                </a:cubicBezTo>
                <a:lnTo>
                  <a:pt x="2503252" y="1000151"/>
                </a:lnTo>
                <a:lnTo>
                  <a:pt x="2503252" y="1008273"/>
                </a:lnTo>
                <a:lnTo>
                  <a:pt x="2511191" y="1009499"/>
                </a:lnTo>
                <a:cubicBezTo>
                  <a:pt x="2529847" y="1011974"/>
                  <a:pt x="2562849" y="1015701"/>
                  <a:pt x="2565029" y="1015977"/>
                </a:cubicBezTo>
                <a:cubicBezTo>
                  <a:pt x="2610845" y="1021778"/>
                  <a:pt x="2601577" y="1020837"/>
                  <a:pt x="2593745" y="1019963"/>
                </a:cubicBezTo>
                <a:lnTo>
                  <a:pt x="2591015" y="1019651"/>
                </a:lnTo>
                <a:lnTo>
                  <a:pt x="2590137" y="1019549"/>
                </a:lnTo>
                <a:cubicBezTo>
                  <a:pt x="2588203" y="1019326"/>
                  <a:pt x="2588125" y="1019321"/>
                  <a:pt x="2589021" y="1019424"/>
                </a:cubicBezTo>
                <a:lnTo>
                  <a:pt x="2591015" y="1019651"/>
                </a:lnTo>
                <a:lnTo>
                  <a:pt x="2602385" y="1020975"/>
                </a:lnTo>
                <a:lnTo>
                  <a:pt x="2614445" y="1022389"/>
                </a:lnTo>
                <a:lnTo>
                  <a:pt x="2614445" y="1020966"/>
                </a:lnTo>
                <a:lnTo>
                  <a:pt x="2676661" y="1029355"/>
                </a:lnTo>
                <a:cubicBezTo>
                  <a:pt x="2715592" y="1034194"/>
                  <a:pt x="2753901" y="1039695"/>
                  <a:pt x="2788597" y="1048926"/>
                </a:cubicBezTo>
                <a:lnTo>
                  <a:pt x="2812742" y="1057667"/>
                </a:lnTo>
                <a:lnTo>
                  <a:pt x="2970201" y="949091"/>
                </a:lnTo>
                <a:cubicBezTo>
                  <a:pt x="3052785" y="982961"/>
                  <a:pt x="2996105" y="1020057"/>
                  <a:pt x="3030610" y="1049340"/>
                </a:cubicBezTo>
                <a:cubicBezTo>
                  <a:pt x="3039005" y="1048442"/>
                  <a:pt x="3049621" y="1048500"/>
                  <a:pt x="3058913" y="1048085"/>
                </a:cubicBezTo>
                <a:lnTo>
                  <a:pt x="3072697" y="1045316"/>
                </a:lnTo>
                <a:lnTo>
                  <a:pt x="3083305" y="1040550"/>
                </a:lnTo>
                <a:lnTo>
                  <a:pt x="3125603" y="1004583"/>
                </a:lnTo>
                <a:cubicBezTo>
                  <a:pt x="3221669" y="925596"/>
                  <a:pt x="3242489" y="937564"/>
                  <a:pt x="3385106" y="1042233"/>
                </a:cubicBezTo>
                <a:cubicBezTo>
                  <a:pt x="3399403" y="1052670"/>
                  <a:pt x="3412529" y="1060209"/>
                  <a:pt x="3424945" y="1065268"/>
                </a:cubicBezTo>
                <a:lnTo>
                  <a:pt x="3436948" y="1068018"/>
                </a:lnTo>
                <a:lnTo>
                  <a:pt x="3466714" y="1063419"/>
                </a:lnTo>
                <a:lnTo>
                  <a:pt x="3550909" y="1044511"/>
                </a:lnTo>
                <a:lnTo>
                  <a:pt x="3555900" y="1041996"/>
                </a:lnTo>
                <a:cubicBezTo>
                  <a:pt x="3573827" y="1033454"/>
                  <a:pt x="3594382" y="1025941"/>
                  <a:pt x="3625978" y="1023459"/>
                </a:cubicBezTo>
                <a:lnTo>
                  <a:pt x="3632465" y="1023522"/>
                </a:lnTo>
                <a:lnTo>
                  <a:pt x="3649063" y="1018726"/>
                </a:lnTo>
                <a:cubicBezTo>
                  <a:pt x="3741849" y="989371"/>
                  <a:pt x="3810578" y="953657"/>
                  <a:pt x="3805954" y="917517"/>
                </a:cubicBezTo>
                <a:cubicBezTo>
                  <a:pt x="4031729" y="953901"/>
                  <a:pt x="4031729" y="953901"/>
                  <a:pt x="4020506" y="816231"/>
                </a:cubicBezTo>
                <a:cubicBezTo>
                  <a:pt x="4171643" y="865324"/>
                  <a:pt x="4206308" y="864422"/>
                  <a:pt x="4233682" y="799511"/>
                </a:cubicBezTo>
                <a:cubicBezTo>
                  <a:pt x="4260226" y="737017"/>
                  <a:pt x="4254728" y="668575"/>
                  <a:pt x="4306552" y="610207"/>
                </a:cubicBezTo>
                <a:cubicBezTo>
                  <a:pt x="4495313" y="657923"/>
                  <a:pt x="4699922" y="667347"/>
                  <a:pt x="4816604" y="773163"/>
                </a:cubicBezTo>
                <a:cubicBezTo>
                  <a:pt x="4834734" y="789836"/>
                  <a:pt x="4890507" y="799946"/>
                  <a:pt x="4916502" y="788104"/>
                </a:cubicBezTo>
                <a:cubicBezTo>
                  <a:pt x="5013526" y="746101"/>
                  <a:pt x="5238129" y="796871"/>
                  <a:pt x="5224415" y="674418"/>
                </a:cubicBezTo>
                <a:cubicBezTo>
                  <a:pt x="5223051" y="659300"/>
                  <a:pt x="5240524" y="644890"/>
                  <a:pt x="5274077" y="655978"/>
                </a:cubicBezTo>
                <a:cubicBezTo>
                  <a:pt x="5388582" y="694066"/>
                  <a:pt x="5367022" y="644784"/>
                  <a:pt x="5371217" y="614372"/>
                </a:cubicBezTo>
                <a:cubicBezTo>
                  <a:pt x="5375856" y="577567"/>
                  <a:pt x="5319010" y="537578"/>
                  <a:pt x="5364523" y="502501"/>
                </a:cubicBezTo>
                <a:cubicBezTo>
                  <a:pt x="5425408" y="508891"/>
                  <a:pt x="5433299" y="538191"/>
                  <a:pt x="5457871" y="558285"/>
                </a:cubicBezTo>
                <a:cubicBezTo>
                  <a:pt x="5530352" y="617005"/>
                  <a:pt x="5609566" y="664386"/>
                  <a:pt x="5750580" y="663503"/>
                </a:cubicBezTo>
                <a:cubicBezTo>
                  <a:pt x="5864519" y="662926"/>
                  <a:pt x="5966527" y="666650"/>
                  <a:pt x="5976618" y="582652"/>
                </a:cubicBezTo>
                <a:cubicBezTo>
                  <a:pt x="5978145" y="569455"/>
                  <a:pt x="5990792" y="562346"/>
                  <a:pt x="6009346" y="559470"/>
                </a:cubicBezTo>
                <a:cubicBezTo>
                  <a:pt x="6030639" y="568485"/>
                  <a:pt x="6052592" y="577083"/>
                  <a:pt x="6069735" y="587803"/>
                </a:cubicBezTo>
                <a:cubicBezTo>
                  <a:pt x="6126182" y="623812"/>
                  <a:pt x="6196945" y="634730"/>
                  <a:pt x="6270319" y="643982"/>
                </a:cubicBezTo>
                <a:cubicBezTo>
                  <a:pt x="6317101" y="649940"/>
                  <a:pt x="6363466" y="657107"/>
                  <a:pt x="6406781" y="672327"/>
                </a:cubicBezTo>
                <a:cubicBezTo>
                  <a:pt x="6433586" y="681598"/>
                  <a:pt x="6454928" y="693402"/>
                  <a:pt x="6469508" y="708574"/>
                </a:cubicBezTo>
                <a:cubicBezTo>
                  <a:pt x="6482729" y="721786"/>
                  <a:pt x="6496225" y="725422"/>
                  <a:pt x="6515869" y="715738"/>
                </a:cubicBezTo>
                <a:cubicBezTo>
                  <a:pt x="6572200" y="688353"/>
                  <a:pt x="6639257" y="676241"/>
                  <a:pt x="6725938" y="691128"/>
                </a:cubicBezTo>
                <a:cubicBezTo>
                  <a:pt x="6752109" y="695629"/>
                  <a:pt x="6772625" y="691505"/>
                  <a:pt x="6778240" y="678998"/>
                </a:cubicBezTo>
                <a:cubicBezTo>
                  <a:pt x="6784286" y="665981"/>
                  <a:pt x="6794269" y="655280"/>
                  <a:pt x="6806944" y="646178"/>
                </a:cubicBezTo>
                <a:lnTo>
                  <a:pt x="6830632" y="633915"/>
                </a:lnTo>
                <a:lnTo>
                  <a:pt x="6858072" y="646178"/>
                </a:lnTo>
                <a:cubicBezTo>
                  <a:pt x="6872754" y="655280"/>
                  <a:pt x="6884317" y="665981"/>
                  <a:pt x="6891322" y="678998"/>
                </a:cubicBezTo>
                <a:cubicBezTo>
                  <a:pt x="6897826" y="691505"/>
                  <a:pt x="6921592" y="695629"/>
                  <a:pt x="6951905" y="691128"/>
                </a:cubicBezTo>
                <a:cubicBezTo>
                  <a:pt x="7052317" y="676241"/>
                  <a:pt x="7129994" y="688353"/>
                  <a:pt x="7195246" y="715738"/>
                </a:cubicBezTo>
                <a:cubicBezTo>
                  <a:pt x="7217999" y="725422"/>
                  <a:pt x="7233634" y="721786"/>
                  <a:pt x="7248949" y="708574"/>
                </a:cubicBezTo>
                <a:cubicBezTo>
                  <a:pt x="7265838" y="693402"/>
                  <a:pt x="7290560" y="681598"/>
                  <a:pt x="7321609" y="672327"/>
                </a:cubicBezTo>
                <a:cubicBezTo>
                  <a:pt x="7371785" y="657107"/>
                  <a:pt x="7425493" y="649940"/>
                  <a:pt x="7479684" y="643982"/>
                </a:cubicBezTo>
                <a:cubicBezTo>
                  <a:pt x="7564679" y="634730"/>
                  <a:pt x="7646649" y="623812"/>
                  <a:pt x="7712035" y="587803"/>
                </a:cubicBezTo>
                <a:cubicBezTo>
                  <a:pt x="7731892" y="577083"/>
                  <a:pt x="7757322" y="568485"/>
                  <a:pt x="7781987" y="559470"/>
                </a:cubicBezTo>
                <a:cubicBezTo>
                  <a:pt x="7803481" y="562346"/>
                  <a:pt x="7818130" y="569455"/>
                  <a:pt x="7819900" y="582652"/>
                </a:cubicBezTo>
                <a:cubicBezTo>
                  <a:pt x="7831588" y="666650"/>
                  <a:pt x="7949751" y="662926"/>
                  <a:pt x="8081736" y="663503"/>
                </a:cubicBezTo>
                <a:cubicBezTo>
                  <a:pt x="8245081" y="664386"/>
                  <a:pt x="8336842" y="617005"/>
                  <a:pt x="8420801" y="558285"/>
                </a:cubicBezTo>
                <a:cubicBezTo>
                  <a:pt x="8449265" y="538191"/>
                  <a:pt x="8458404" y="508890"/>
                  <a:pt x="8528933" y="502501"/>
                </a:cubicBezTo>
                <a:cubicBezTo>
                  <a:pt x="8581654" y="537578"/>
                  <a:pt x="8515805" y="577567"/>
                  <a:pt x="8521178" y="614372"/>
                </a:cubicBezTo>
                <a:cubicBezTo>
                  <a:pt x="8526038" y="644784"/>
                  <a:pt x="8501063" y="694066"/>
                  <a:pt x="8633702" y="655978"/>
                </a:cubicBezTo>
                <a:cubicBezTo>
                  <a:pt x="8672570" y="644890"/>
                  <a:pt x="8692811" y="659300"/>
                  <a:pt x="8691231" y="674418"/>
                </a:cubicBezTo>
                <a:cubicBezTo>
                  <a:pt x="8675345" y="796871"/>
                  <a:pt x="8935518" y="746101"/>
                  <a:pt x="9047908" y="788104"/>
                </a:cubicBezTo>
                <a:cubicBezTo>
                  <a:pt x="9078021" y="799946"/>
                  <a:pt x="9142627" y="789836"/>
                  <a:pt x="9163628" y="773163"/>
                </a:cubicBezTo>
                <a:cubicBezTo>
                  <a:pt x="9298789" y="667347"/>
                  <a:pt x="9535801" y="657923"/>
                  <a:pt x="9754459" y="610207"/>
                </a:cubicBezTo>
                <a:cubicBezTo>
                  <a:pt x="9814490" y="668575"/>
                  <a:pt x="9808123" y="737017"/>
                  <a:pt x="9838868" y="799511"/>
                </a:cubicBezTo>
                <a:cubicBezTo>
                  <a:pt x="9870579" y="864422"/>
                  <a:pt x="9910733" y="865324"/>
                  <a:pt x="10085808" y="816231"/>
                </a:cubicBezTo>
                <a:cubicBezTo>
                  <a:pt x="10072804" y="953901"/>
                  <a:pt x="10072804" y="953901"/>
                  <a:pt x="10334338" y="917517"/>
                </a:cubicBezTo>
                <a:cubicBezTo>
                  <a:pt x="10328982" y="953657"/>
                  <a:pt x="10408594" y="989371"/>
                  <a:pt x="10516076" y="1018726"/>
                </a:cubicBezTo>
                <a:lnTo>
                  <a:pt x="10535302" y="1023522"/>
                </a:lnTo>
                <a:lnTo>
                  <a:pt x="10542819" y="1023458"/>
                </a:lnTo>
                <a:cubicBezTo>
                  <a:pt x="10579419" y="1025941"/>
                  <a:pt x="10603227" y="1033454"/>
                  <a:pt x="10623994" y="1041996"/>
                </a:cubicBezTo>
                <a:lnTo>
                  <a:pt x="10629774" y="1044511"/>
                </a:lnTo>
                <a:lnTo>
                  <a:pt x="10727305" y="1063419"/>
                </a:lnTo>
                <a:lnTo>
                  <a:pt x="10761785" y="1068017"/>
                </a:lnTo>
                <a:lnTo>
                  <a:pt x="10775688" y="1065268"/>
                </a:lnTo>
                <a:cubicBezTo>
                  <a:pt x="10790070" y="1060209"/>
                  <a:pt x="10805275" y="1052670"/>
                  <a:pt x="10821837" y="1042232"/>
                </a:cubicBezTo>
                <a:cubicBezTo>
                  <a:pt x="10987041" y="937564"/>
                  <a:pt x="11011156" y="925596"/>
                  <a:pt x="11122438" y="1004583"/>
                </a:cubicBezTo>
                <a:lnTo>
                  <a:pt x="11171433" y="1040550"/>
                </a:lnTo>
                <a:lnTo>
                  <a:pt x="11183724" y="1045316"/>
                </a:lnTo>
                <a:lnTo>
                  <a:pt x="11199690" y="1048085"/>
                </a:lnTo>
                <a:cubicBezTo>
                  <a:pt x="11210452" y="1048499"/>
                  <a:pt x="11222752" y="1048442"/>
                  <a:pt x="11232475" y="1049340"/>
                </a:cubicBezTo>
                <a:cubicBezTo>
                  <a:pt x="11272445" y="1020057"/>
                  <a:pt x="11206789" y="982961"/>
                  <a:pt x="11302451" y="949091"/>
                </a:cubicBezTo>
                <a:lnTo>
                  <a:pt x="11484849" y="1057667"/>
                </a:lnTo>
                <a:lnTo>
                  <a:pt x="11512818" y="1048926"/>
                </a:lnTo>
                <a:cubicBezTo>
                  <a:pt x="11553007" y="1039695"/>
                  <a:pt x="11597385" y="1034194"/>
                  <a:pt x="11642481" y="1029355"/>
                </a:cubicBezTo>
                <a:lnTo>
                  <a:pt x="11714551" y="1020966"/>
                </a:lnTo>
                <a:lnTo>
                  <a:pt x="11714551" y="1022389"/>
                </a:lnTo>
                <a:lnTo>
                  <a:pt x="11728519" y="1020975"/>
                </a:lnTo>
                <a:lnTo>
                  <a:pt x="11741691" y="1019651"/>
                </a:lnTo>
                <a:lnTo>
                  <a:pt x="11743999" y="1019424"/>
                </a:lnTo>
                <a:cubicBezTo>
                  <a:pt x="11745037" y="1019320"/>
                  <a:pt x="11744948" y="1019326"/>
                  <a:pt x="11742709" y="1019549"/>
                </a:cubicBezTo>
                <a:lnTo>
                  <a:pt x="11741691" y="1019651"/>
                </a:lnTo>
                <a:lnTo>
                  <a:pt x="11738529" y="1019963"/>
                </a:lnTo>
                <a:cubicBezTo>
                  <a:pt x="11729455" y="1020837"/>
                  <a:pt x="11718720" y="1021778"/>
                  <a:pt x="11771791" y="1015977"/>
                </a:cubicBezTo>
                <a:cubicBezTo>
                  <a:pt x="11774317" y="1015701"/>
                  <a:pt x="11812546" y="1011974"/>
                  <a:pt x="11834157" y="1009499"/>
                </a:cubicBezTo>
                <a:lnTo>
                  <a:pt x="11843354" y="1008273"/>
                </a:lnTo>
                <a:lnTo>
                  <a:pt x="11843354" y="1000151"/>
                </a:lnTo>
                <a:lnTo>
                  <a:pt x="11893955" y="983740"/>
                </a:lnTo>
                <a:cubicBezTo>
                  <a:pt x="11928061" y="969285"/>
                  <a:pt x="11955951" y="949359"/>
                  <a:pt x="11974160" y="920897"/>
                </a:cubicBezTo>
                <a:cubicBezTo>
                  <a:pt x="12002698" y="876981"/>
                  <a:pt x="12076554" y="851353"/>
                  <a:pt x="12143531" y="823664"/>
                </a:cubicBezTo>
                <a:lnTo>
                  <a:pt x="12192000" y="801163"/>
                </a:lnTo>
                <a:lnTo>
                  <a:pt x="12192000" y="2515690"/>
                </a:lnTo>
                <a:lnTo>
                  <a:pt x="0" y="251569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BB360873-1786-CFE6-9A4F-A7FCA25EA9D7}"/>
              </a:ext>
            </a:extLst>
          </p:cNvPr>
          <p:cNvSpPr>
            <a:spLocks noGrp="1"/>
          </p:cNvSpPr>
          <p:nvPr>
            <p:ph type="title"/>
          </p:nvPr>
        </p:nvSpPr>
        <p:spPr>
          <a:xfrm>
            <a:off x="838200" y="365125"/>
            <a:ext cx="10515600" cy="930275"/>
          </a:xfrm>
        </p:spPr>
        <p:txBody>
          <a:bodyPr vert="horz" lIns="91440" tIns="45720" rIns="91440" bIns="45720" rtlCol="0" anchor="ctr">
            <a:normAutofit/>
          </a:bodyPr>
          <a:lstStyle/>
          <a:p>
            <a:r>
              <a:rPr lang="en-US" kern="1200">
                <a:solidFill>
                  <a:schemeClr val="tx1"/>
                </a:solidFill>
                <a:latin typeface="+mj-lt"/>
                <a:ea typeface="+mj-ea"/>
                <a:cs typeface="+mj-cs"/>
              </a:rPr>
              <a:t>Final Features</a:t>
            </a:r>
          </a:p>
        </p:txBody>
      </p:sp>
      <p:sp>
        <p:nvSpPr>
          <p:cNvPr id="3" name="Content Placeholder 2">
            <a:extLst>
              <a:ext uri="{FF2B5EF4-FFF2-40B4-BE49-F238E27FC236}">
                <a16:creationId xmlns:a16="http://schemas.microsoft.com/office/drawing/2014/main" id="{182DD3D3-943D-03FD-9330-AE0397927FC3}"/>
              </a:ext>
            </a:extLst>
          </p:cNvPr>
          <p:cNvSpPr>
            <a:spLocks noGrp="1"/>
          </p:cNvSpPr>
          <p:nvPr>
            <p:ph sz="half" idx="1"/>
          </p:nvPr>
        </p:nvSpPr>
        <p:spPr>
          <a:xfrm>
            <a:off x="2325601" y="2011363"/>
            <a:ext cx="3770398" cy="1952197"/>
          </a:xfrm>
        </p:spPr>
        <p:txBody>
          <a:bodyPr/>
          <a:lstStyle/>
          <a:p>
            <a:pPr marL="0" indent="0" defTabSz="658368">
              <a:spcBef>
                <a:spcPts val="720"/>
              </a:spcBef>
              <a:buNone/>
            </a:pPr>
            <a:r>
              <a:rPr lang="en-US" sz="2016" kern="1200">
                <a:solidFill>
                  <a:schemeClr val="tx1"/>
                </a:solidFill>
                <a:latin typeface="+mn-lt"/>
                <a:ea typeface="+mn-ea"/>
                <a:cs typeface="+mn-cs"/>
              </a:rPr>
              <a:t>Categorical:</a:t>
            </a:r>
          </a:p>
          <a:p>
            <a:pPr marL="493776" lvl="1" indent="-164592" defTabSz="658368">
              <a:spcBef>
                <a:spcPts val="360"/>
              </a:spcBef>
            </a:pPr>
            <a:r>
              <a:rPr lang="en-US" sz="1728" kern="1200">
                <a:solidFill>
                  <a:schemeClr val="tx1"/>
                </a:solidFill>
                <a:latin typeface="+mn-lt"/>
                <a:ea typeface="+mn-ea"/>
                <a:cs typeface="+mn-cs"/>
              </a:rPr>
              <a:t>Grade</a:t>
            </a:r>
          </a:p>
          <a:p>
            <a:pPr marL="493776" lvl="1" indent="-164592" defTabSz="658368">
              <a:spcBef>
                <a:spcPts val="360"/>
              </a:spcBef>
            </a:pPr>
            <a:r>
              <a:rPr lang="en-US" sz="1728" kern="1200">
                <a:solidFill>
                  <a:schemeClr val="tx1"/>
                </a:solidFill>
                <a:latin typeface="+mn-lt"/>
                <a:ea typeface="+mn-ea"/>
                <a:cs typeface="+mn-cs"/>
              </a:rPr>
              <a:t>Gender</a:t>
            </a:r>
          </a:p>
          <a:p>
            <a:pPr marL="493776" lvl="1" indent="-164592" defTabSz="658368">
              <a:spcBef>
                <a:spcPts val="360"/>
              </a:spcBef>
            </a:pPr>
            <a:r>
              <a:rPr lang="en-US" sz="1728" kern="1200">
                <a:solidFill>
                  <a:schemeClr val="tx1"/>
                </a:solidFill>
                <a:latin typeface="+mn-lt"/>
                <a:ea typeface="+mn-ea"/>
                <a:cs typeface="+mn-cs"/>
              </a:rPr>
              <a:t>Resolved Race/Ethnicity</a:t>
            </a:r>
          </a:p>
          <a:p>
            <a:pPr marL="493776" lvl="1" indent="-164592" defTabSz="658368">
              <a:spcBef>
                <a:spcPts val="360"/>
              </a:spcBef>
            </a:pPr>
            <a:r>
              <a:rPr lang="en-US" sz="1728" kern="1200">
                <a:solidFill>
                  <a:schemeClr val="tx1"/>
                </a:solidFill>
                <a:latin typeface="+mn-lt"/>
                <a:ea typeface="+mn-ea"/>
                <a:cs typeface="+mn-cs"/>
              </a:rPr>
              <a:t>Home ZIP code</a:t>
            </a:r>
          </a:p>
          <a:p>
            <a:pPr marL="493776" lvl="1" indent="-164592" defTabSz="658368">
              <a:spcBef>
                <a:spcPts val="360"/>
              </a:spcBef>
            </a:pPr>
            <a:r>
              <a:rPr lang="en-US" sz="1728" kern="1200">
                <a:solidFill>
                  <a:schemeClr val="tx1"/>
                </a:solidFill>
                <a:latin typeface="+mn-lt"/>
                <a:ea typeface="+mn-ea"/>
                <a:cs typeface="+mn-cs"/>
              </a:rPr>
              <a:t>SPED</a:t>
            </a:r>
            <a:endParaRPr lang="en-US"/>
          </a:p>
        </p:txBody>
      </p:sp>
      <p:sp>
        <p:nvSpPr>
          <p:cNvPr id="4" name="Content Placeholder 3">
            <a:extLst>
              <a:ext uri="{FF2B5EF4-FFF2-40B4-BE49-F238E27FC236}">
                <a16:creationId xmlns:a16="http://schemas.microsoft.com/office/drawing/2014/main" id="{E601D675-0EBC-AE4E-E5C5-E54DE14FCB79}"/>
              </a:ext>
            </a:extLst>
          </p:cNvPr>
          <p:cNvSpPr>
            <a:spLocks noGrp="1"/>
          </p:cNvSpPr>
          <p:nvPr>
            <p:ph sz="half" idx="2"/>
          </p:nvPr>
        </p:nvSpPr>
        <p:spPr>
          <a:xfrm>
            <a:off x="2325601" y="4220003"/>
            <a:ext cx="3770398" cy="1952197"/>
          </a:xfrm>
        </p:spPr>
        <p:txBody>
          <a:bodyPr/>
          <a:lstStyle/>
          <a:p>
            <a:pPr marL="0" indent="0" defTabSz="658368">
              <a:spcBef>
                <a:spcPts val="720"/>
              </a:spcBef>
              <a:buNone/>
            </a:pPr>
            <a:r>
              <a:rPr lang="en-US" sz="2016" kern="1200">
                <a:solidFill>
                  <a:schemeClr val="tx1"/>
                </a:solidFill>
                <a:latin typeface="+mn-lt"/>
                <a:ea typeface="+mn-ea"/>
                <a:cs typeface="+mn-cs"/>
              </a:rPr>
              <a:t>Numerical:</a:t>
            </a:r>
          </a:p>
          <a:p>
            <a:pPr marL="493776" lvl="1" indent="-164592" defTabSz="658368">
              <a:spcBef>
                <a:spcPts val="360"/>
              </a:spcBef>
            </a:pPr>
            <a:r>
              <a:rPr lang="en-US" sz="1728" kern="1200">
                <a:solidFill>
                  <a:schemeClr val="tx1"/>
                </a:solidFill>
                <a:latin typeface="+mn-lt"/>
                <a:ea typeface="+mn-ea"/>
                <a:cs typeface="+mn-cs"/>
              </a:rPr>
              <a:t>GPA</a:t>
            </a:r>
          </a:p>
          <a:p>
            <a:pPr marL="493776" lvl="1" indent="-164592" defTabSz="658368">
              <a:spcBef>
                <a:spcPts val="360"/>
              </a:spcBef>
            </a:pPr>
            <a:r>
              <a:rPr lang="en-US" sz="1728" kern="1200">
                <a:solidFill>
                  <a:schemeClr val="tx1"/>
                </a:solidFill>
                <a:latin typeface="+mn-lt"/>
                <a:ea typeface="+mn-ea"/>
                <a:cs typeface="+mn-cs"/>
              </a:rPr>
              <a:t>Total College Credit Taken</a:t>
            </a:r>
            <a:endParaRPr lang="en-US"/>
          </a:p>
        </p:txBody>
      </p:sp>
      <p:sp>
        <p:nvSpPr>
          <p:cNvPr id="6" name="Content Placeholder 2">
            <a:extLst>
              <a:ext uri="{FF2B5EF4-FFF2-40B4-BE49-F238E27FC236}">
                <a16:creationId xmlns:a16="http://schemas.microsoft.com/office/drawing/2014/main" id="{F52AFBB8-B973-D4EB-F04E-49A55A7ECD2F}"/>
              </a:ext>
            </a:extLst>
          </p:cNvPr>
          <p:cNvSpPr txBox="1">
            <a:spLocks/>
          </p:cNvSpPr>
          <p:nvPr/>
        </p:nvSpPr>
        <p:spPr>
          <a:xfrm>
            <a:off x="6206894" y="2011363"/>
            <a:ext cx="3659504" cy="15987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58368">
              <a:spcBef>
                <a:spcPts val="720"/>
              </a:spcBef>
              <a:buNone/>
            </a:pPr>
            <a:r>
              <a:rPr lang="en-US" sz="2016" kern="1200">
                <a:solidFill>
                  <a:schemeClr val="tx1"/>
                </a:solidFill>
                <a:latin typeface="+mn-lt"/>
                <a:ea typeface="+mn-ea"/>
                <a:cs typeface="+mn-cs"/>
              </a:rPr>
              <a:t>Target:</a:t>
            </a:r>
          </a:p>
          <a:p>
            <a:pPr marL="493776" lvl="1" indent="-164592" defTabSz="658368">
              <a:spcBef>
                <a:spcPts val="360"/>
              </a:spcBef>
            </a:pPr>
            <a:r>
              <a:rPr lang="en-US" sz="1728" kern="1200">
                <a:solidFill>
                  <a:schemeClr val="tx1"/>
                </a:solidFill>
                <a:latin typeface="+mn-lt"/>
                <a:ea typeface="+mn-ea"/>
                <a:cs typeface="+mn-cs"/>
              </a:rPr>
              <a:t>SEC Score – Categorical</a:t>
            </a:r>
          </a:p>
          <a:p>
            <a:pPr marL="822960" lvl="2" indent="-164592" defTabSz="658368">
              <a:spcBef>
                <a:spcPts val="360"/>
              </a:spcBef>
            </a:pPr>
            <a:r>
              <a:rPr lang="en-US" sz="1440" kern="1200">
                <a:solidFill>
                  <a:schemeClr val="tx1"/>
                </a:solidFill>
                <a:latin typeface="+mn-lt"/>
                <a:ea typeface="+mn-ea"/>
                <a:cs typeface="+mn-cs"/>
              </a:rPr>
              <a:t>Needs Support </a:t>
            </a:r>
            <a:r>
              <a:rPr lang="en-US" sz="1440" kern="1200">
                <a:solidFill>
                  <a:schemeClr val="tx1"/>
                </a:solidFill>
                <a:latin typeface="+mn-lt"/>
                <a:ea typeface="+mn-ea"/>
                <a:cs typeface="+mn-cs"/>
                <a:sym typeface="Wingdings" panose="05000000000000000000" pitchFamily="2" charset="2"/>
              </a:rPr>
              <a:t> 1</a:t>
            </a:r>
          </a:p>
          <a:p>
            <a:pPr marL="822960" lvl="2" indent="-164592" defTabSz="658368">
              <a:spcBef>
                <a:spcPts val="360"/>
              </a:spcBef>
            </a:pPr>
            <a:r>
              <a:rPr lang="en-US" sz="1440" kern="1200">
                <a:solidFill>
                  <a:schemeClr val="tx1"/>
                </a:solidFill>
                <a:latin typeface="+mn-lt"/>
                <a:ea typeface="+mn-ea"/>
                <a:cs typeface="+mn-cs"/>
                <a:sym typeface="Wingdings" panose="05000000000000000000" pitchFamily="2" charset="2"/>
              </a:rPr>
              <a:t>Typical or Strength  0</a:t>
            </a:r>
            <a:endParaRPr lang="en-US"/>
          </a:p>
        </p:txBody>
      </p:sp>
      <p:pic>
        <p:nvPicPr>
          <p:cNvPr id="96" name="Audio 95">
            <a:hlinkClick r:id="" action="ppaction://media"/>
            <a:extLst>
              <a:ext uri="{FF2B5EF4-FFF2-40B4-BE49-F238E27FC236}">
                <a16:creationId xmlns:a16="http://schemas.microsoft.com/office/drawing/2014/main" id="{77735A66-BC15-34FE-C683-31A04B921BD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0079800"/>
      </p:ext>
    </p:extLst>
  </p:cSld>
  <p:clrMapOvr>
    <a:masterClrMapping/>
  </p:clrMapOvr>
  <mc:AlternateContent xmlns:mc="http://schemas.openxmlformats.org/markup-compatibility/2006">
    <mc:Choice xmlns:p14="http://schemas.microsoft.com/office/powerpoint/2010/main" Requires="p14">
      <p:transition spd="slow" p14:dur="2000" advTm="58470"/>
    </mc:Choice>
    <mc:Fallback>
      <p:transition spd="slow" advTm="58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BEF4C-87DC-1381-0047-EAD8A914FD73}"/>
              </a:ext>
            </a:extLst>
          </p:cNvPr>
          <p:cNvSpPr>
            <a:spLocks noGrp="1"/>
          </p:cNvSpPr>
          <p:nvPr>
            <p:ph type="title"/>
          </p:nvPr>
        </p:nvSpPr>
        <p:spPr/>
        <p:txBody>
          <a:bodyPr/>
          <a:lstStyle/>
          <a:p>
            <a:r>
              <a:rPr lang="en-US" dirty="0"/>
              <a:t>Logistic Model</a:t>
            </a:r>
          </a:p>
        </p:txBody>
      </p:sp>
      <p:pic>
        <p:nvPicPr>
          <p:cNvPr id="3" name="Picture 2" descr="A picture containing text, screenshot, diagram, design&#10;&#10;Description automatically generated">
            <a:extLst>
              <a:ext uri="{FF2B5EF4-FFF2-40B4-BE49-F238E27FC236}">
                <a16:creationId xmlns:a16="http://schemas.microsoft.com/office/drawing/2014/main" id="{CFEF2A1C-F9FC-6A9A-E5D5-36EA60060735}"/>
              </a:ext>
            </a:extLst>
          </p:cNvPr>
          <p:cNvPicPr>
            <a:picLocks noChangeAspect="1"/>
          </p:cNvPicPr>
          <p:nvPr/>
        </p:nvPicPr>
        <p:blipFill>
          <a:blip r:embed="rId4"/>
          <a:stretch>
            <a:fillRect/>
          </a:stretch>
        </p:blipFill>
        <p:spPr>
          <a:xfrm>
            <a:off x="4431674" y="190501"/>
            <a:ext cx="7760326" cy="6667499"/>
          </a:xfrm>
          <a:prstGeom prst="rect">
            <a:avLst/>
          </a:prstGeom>
        </p:spPr>
      </p:pic>
      <p:sp>
        <p:nvSpPr>
          <p:cNvPr id="4" name="Content Placeholder 2">
            <a:extLst>
              <a:ext uri="{FF2B5EF4-FFF2-40B4-BE49-F238E27FC236}">
                <a16:creationId xmlns:a16="http://schemas.microsoft.com/office/drawing/2014/main" id="{C60BBC64-8F98-470D-2E1C-3970723D6CD4}"/>
              </a:ext>
            </a:extLst>
          </p:cNvPr>
          <p:cNvSpPr txBox="1">
            <a:spLocks/>
          </p:cNvSpPr>
          <p:nvPr/>
        </p:nvSpPr>
        <p:spPr>
          <a:xfrm>
            <a:off x="838200" y="3102768"/>
            <a:ext cx="3200400" cy="11715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Total Observations  </a:t>
            </a:r>
          </a:p>
          <a:p>
            <a:pPr marL="0" indent="0" algn="ctr">
              <a:buFont typeface="Arial" panose="020B0604020202020204" pitchFamily="34" charset="0"/>
              <a:buNone/>
            </a:pPr>
            <a:r>
              <a:rPr lang="en-US" dirty="0"/>
              <a:t>294</a:t>
            </a:r>
          </a:p>
        </p:txBody>
      </p:sp>
      <p:pic>
        <p:nvPicPr>
          <p:cNvPr id="124" name="Audio 123">
            <a:hlinkClick r:id="" action="ppaction://media"/>
            <a:extLst>
              <a:ext uri="{FF2B5EF4-FFF2-40B4-BE49-F238E27FC236}">
                <a16:creationId xmlns:a16="http://schemas.microsoft.com/office/drawing/2014/main" id="{66791D2A-120A-B2E6-4C23-6A0F91725A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8263689"/>
      </p:ext>
    </p:extLst>
  </p:cSld>
  <p:clrMapOvr>
    <a:masterClrMapping/>
  </p:clrMapOvr>
  <mc:AlternateContent xmlns:mc="http://schemas.openxmlformats.org/markup-compatibility/2006">
    <mc:Choice xmlns:p14="http://schemas.microsoft.com/office/powerpoint/2010/main" Requires="p14">
      <p:transition spd="slow" p14:dur="2000" advTm="34047"/>
    </mc:Choice>
    <mc:Fallback>
      <p:transition spd="slow" advTm="34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BEF4C-87DC-1381-0047-EAD8A914FD73}"/>
              </a:ext>
            </a:extLst>
          </p:cNvPr>
          <p:cNvSpPr>
            <a:spLocks noGrp="1"/>
          </p:cNvSpPr>
          <p:nvPr>
            <p:ph type="title"/>
          </p:nvPr>
        </p:nvSpPr>
        <p:spPr/>
        <p:txBody>
          <a:bodyPr/>
          <a:lstStyle/>
          <a:p>
            <a:r>
              <a:rPr lang="en-US" dirty="0"/>
              <a:t>Logistic Model</a:t>
            </a:r>
          </a:p>
        </p:txBody>
      </p:sp>
      <p:pic>
        <p:nvPicPr>
          <p:cNvPr id="3" name="Picture 2" descr="A picture containing text, screenshot, diagram, design&#10;&#10;Description automatically generated">
            <a:extLst>
              <a:ext uri="{FF2B5EF4-FFF2-40B4-BE49-F238E27FC236}">
                <a16:creationId xmlns:a16="http://schemas.microsoft.com/office/drawing/2014/main" id="{CFEF2A1C-F9FC-6A9A-E5D5-36EA60060735}"/>
              </a:ext>
            </a:extLst>
          </p:cNvPr>
          <p:cNvPicPr>
            <a:picLocks noChangeAspect="1"/>
          </p:cNvPicPr>
          <p:nvPr/>
        </p:nvPicPr>
        <p:blipFill>
          <a:blip r:embed="rId4"/>
          <a:stretch>
            <a:fillRect/>
          </a:stretch>
        </p:blipFill>
        <p:spPr>
          <a:xfrm>
            <a:off x="4431674" y="190501"/>
            <a:ext cx="7760326" cy="6667499"/>
          </a:xfrm>
          <a:prstGeom prst="rect">
            <a:avLst/>
          </a:prstGeom>
        </p:spPr>
      </p:pic>
      <p:sp>
        <p:nvSpPr>
          <p:cNvPr id="4" name="Content Placeholder 2">
            <a:extLst>
              <a:ext uri="{FF2B5EF4-FFF2-40B4-BE49-F238E27FC236}">
                <a16:creationId xmlns:a16="http://schemas.microsoft.com/office/drawing/2014/main" id="{C60BBC64-8F98-470D-2E1C-3970723D6CD4}"/>
              </a:ext>
            </a:extLst>
          </p:cNvPr>
          <p:cNvSpPr txBox="1">
            <a:spLocks/>
          </p:cNvSpPr>
          <p:nvPr/>
        </p:nvSpPr>
        <p:spPr>
          <a:xfrm>
            <a:off x="838200" y="3102768"/>
            <a:ext cx="3200400" cy="11715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Total Observations  </a:t>
            </a:r>
          </a:p>
          <a:p>
            <a:pPr marL="0" indent="0" algn="ctr">
              <a:buFont typeface="Arial" panose="020B0604020202020204" pitchFamily="34" charset="0"/>
              <a:buNone/>
            </a:pPr>
            <a:r>
              <a:rPr lang="en-US" dirty="0"/>
              <a:t>294</a:t>
            </a:r>
          </a:p>
        </p:txBody>
      </p:sp>
      <p:sp>
        <p:nvSpPr>
          <p:cNvPr id="7" name="TextBox 6">
            <a:extLst>
              <a:ext uri="{FF2B5EF4-FFF2-40B4-BE49-F238E27FC236}">
                <a16:creationId xmlns:a16="http://schemas.microsoft.com/office/drawing/2014/main" id="{1FD618A0-0D9F-5290-91CB-2D1452C2565A}"/>
              </a:ext>
            </a:extLst>
          </p:cNvPr>
          <p:cNvSpPr txBox="1"/>
          <p:nvPr/>
        </p:nvSpPr>
        <p:spPr>
          <a:xfrm>
            <a:off x="8077200" y="5105400"/>
            <a:ext cx="2451100" cy="646331"/>
          </a:xfrm>
          <a:prstGeom prst="rect">
            <a:avLst/>
          </a:prstGeom>
          <a:solidFill>
            <a:schemeClr val="accent6">
              <a:lumMod val="20000"/>
              <a:lumOff val="80000"/>
            </a:schemeClr>
          </a:solidFill>
        </p:spPr>
        <p:txBody>
          <a:bodyPr wrap="square" rtlCol="0">
            <a:spAutoFit/>
          </a:bodyPr>
          <a:lstStyle/>
          <a:p>
            <a:pPr algn="ctr"/>
            <a:r>
              <a:rPr lang="en-US" dirty="0"/>
              <a:t>Accurate Prediction:</a:t>
            </a:r>
          </a:p>
          <a:p>
            <a:pPr algn="ctr"/>
            <a:r>
              <a:rPr lang="en-US" dirty="0"/>
              <a:t>Needs support</a:t>
            </a:r>
          </a:p>
        </p:txBody>
      </p:sp>
      <p:sp>
        <p:nvSpPr>
          <p:cNvPr id="8" name="TextBox 7">
            <a:extLst>
              <a:ext uri="{FF2B5EF4-FFF2-40B4-BE49-F238E27FC236}">
                <a16:creationId xmlns:a16="http://schemas.microsoft.com/office/drawing/2014/main" id="{3F754034-B2F9-B18A-67A8-A8C5F6C54CD3}"/>
              </a:ext>
            </a:extLst>
          </p:cNvPr>
          <p:cNvSpPr txBox="1"/>
          <p:nvPr/>
        </p:nvSpPr>
        <p:spPr>
          <a:xfrm>
            <a:off x="5321300" y="2428547"/>
            <a:ext cx="2451100" cy="646331"/>
          </a:xfrm>
          <a:prstGeom prst="rect">
            <a:avLst/>
          </a:prstGeom>
          <a:solidFill>
            <a:schemeClr val="accent6">
              <a:lumMod val="20000"/>
              <a:lumOff val="80000"/>
            </a:schemeClr>
          </a:solidFill>
        </p:spPr>
        <p:txBody>
          <a:bodyPr wrap="square" rtlCol="0">
            <a:spAutoFit/>
          </a:bodyPr>
          <a:lstStyle/>
          <a:p>
            <a:pPr algn="ctr"/>
            <a:r>
              <a:rPr lang="en-US" dirty="0"/>
              <a:t>Accurate Prediction:</a:t>
            </a:r>
          </a:p>
          <a:p>
            <a:pPr algn="ctr"/>
            <a:r>
              <a:rPr lang="en-US" dirty="0"/>
              <a:t>Does not need support</a:t>
            </a:r>
          </a:p>
        </p:txBody>
      </p:sp>
      <p:pic>
        <p:nvPicPr>
          <p:cNvPr id="152" name="Audio 151">
            <a:hlinkClick r:id="" action="ppaction://media"/>
            <a:extLst>
              <a:ext uri="{FF2B5EF4-FFF2-40B4-BE49-F238E27FC236}">
                <a16:creationId xmlns:a16="http://schemas.microsoft.com/office/drawing/2014/main" id="{EC595824-E0AA-7242-8279-D3D057A75F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45481051"/>
      </p:ext>
    </p:extLst>
  </p:cSld>
  <p:clrMapOvr>
    <a:masterClrMapping/>
  </p:clrMapOvr>
  <mc:AlternateContent xmlns:mc="http://schemas.openxmlformats.org/markup-compatibility/2006">
    <mc:Choice xmlns:p14="http://schemas.microsoft.com/office/powerpoint/2010/main" Requires="p14">
      <p:transition spd="slow" p14:dur="2000" advTm="61765"/>
    </mc:Choice>
    <mc:Fallback>
      <p:transition spd="slow" advTm="61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1052</Words>
  <Application>Microsoft Office PowerPoint</Application>
  <PresentationFormat>Widescreen</PresentationFormat>
  <Paragraphs>77</Paragraphs>
  <Slides>12</Slides>
  <Notes>7</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Predicting Social-Emotional Composite Scores White Bear Lake Area Secondary Schools</vt:lpstr>
      <vt:lpstr>Goal</vt:lpstr>
      <vt:lpstr>Dessa</vt:lpstr>
      <vt:lpstr>Proposal</vt:lpstr>
      <vt:lpstr>Original Data Source</vt:lpstr>
      <vt:lpstr>                                         Breakdown of Data</vt:lpstr>
      <vt:lpstr>Final Features</vt:lpstr>
      <vt:lpstr>Logistic Model</vt:lpstr>
      <vt:lpstr>Logistic Model</vt:lpstr>
      <vt:lpstr>Logistic Model</vt:lpstr>
      <vt:lpstr>Recommendation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Social-Emotional Composite Scores White Bear Lake Area Secondary Schools</dc:title>
  <dc:creator>Alyssa Weber</dc:creator>
  <cp:lastModifiedBy>Alyssa Weber</cp:lastModifiedBy>
  <cp:revision>1</cp:revision>
  <dcterms:created xsi:type="dcterms:W3CDTF">2023-06-03T19:42:41Z</dcterms:created>
  <dcterms:modified xsi:type="dcterms:W3CDTF">2023-06-03T23:30:10Z</dcterms:modified>
</cp:coreProperties>
</file>

<file path=docProps/thumbnail.jpeg>
</file>